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5143500" type="screen16x9"/>
  <p:notesSz cx="51435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ivzk/ekOpBlYQ7BYoM/6cUE8vY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CB42F4-6371-2E4A-8B38-BBDDA1788613}" v="1" dt="2026-03-16T20:05:45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20"/>
    <p:restoredTop sz="94620"/>
  </p:normalViewPr>
  <p:slideViewPr>
    <p:cSldViewPr snapToGrid="0">
      <p:cViewPr varScale="1">
        <p:scale>
          <a:sx n="134" d="100"/>
          <a:sy n="134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customschemas.google.com/relationships/presentationmetadata" Target="meta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Frieden" userId="f78b2a92-ba87-4f2a-97e6-be1cc841a128" providerId="ADAL" clId="{5775E474-8329-520A-A32F-04DA524588AB}"/>
    <pc:docChg chg="custSel modSld">
      <pc:chgData name="Tom Frieden" userId="f78b2a92-ba87-4f2a-97e6-be1cc841a128" providerId="ADAL" clId="{5775E474-8329-520A-A32F-04DA524588AB}" dt="2026-03-16T21:17:46.277" v="11" actId="1076"/>
      <pc:docMkLst>
        <pc:docMk/>
      </pc:docMkLst>
      <pc:sldChg chg="modSp mod">
        <pc:chgData name="Tom Frieden" userId="f78b2a92-ba87-4f2a-97e6-be1cc841a128" providerId="ADAL" clId="{5775E474-8329-520A-A32F-04DA524588AB}" dt="2026-03-16T21:16:41.633" v="0" actId="14100"/>
        <pc:sldMkLst>
          <pc:docMk/>
          <pc:sldMk cId="0" sldId="256"/>
        </pc:sldMkLst>
        <pc:spChg chg="mod">
          <ac:chgData name="Tom Frieden" userId="f78b2a92-ba87-4f2a-97e6-be1cc841a128" providerId="ADAL" clId="{5775E474-8329-520A-A32F-04DA524588AB}" dt="2026-03-16T21:16:41.633" v="0" actId="14100"/>
          <ac:spMkLst>
            <pc:docMk/>
            <pc:sldMk cId="0" sldId="256"/>
            <ac:spMk id="16" creationId="{00000000-0000-0000-0000-000000000000}"/>
          </ac:spMkLst>
        </pc:spChg>
      </pc:sldChg>
      <pc:sldChg chg="modSp mod">
        <pc:chgData name="Tom Frieden" userId="f78b2a92-ba87-4f2a-97e6-be1cc841a128" providerId="ADAL" clId="{5775E474-8329-520A-A32F-04DA524588AB}" dt="2026-03-16T21:17:24.979" v="8" actId="1036"/>
        <pc:sldMkLst>
          <pc:docMk/>
          <pc:sldMk cId="0" sldId="262"/>
        </pc:sldMkLst>
        <pc:spChg chg="mod">
          <ac:chgData name="Tom Frieden" userId="f78b2a92-ba87-4f2a-97e6-be1cc841a128" providerId="ADAL" clId="{5775E474-8329-520A-A32F-04DA524588AB}" dt="2026-03-16T21:17:24.979" v="8" actId="1036"/>
          <ac:spMkLst>
            <pc:docMk/>
            <pc:sldMk cId="0" sldId="262"/>
            <ac:spMk id="213" creationId="{00000000-0000-0000-0000-000000000000}"/>
          </ac:spMkLst>
        </pc:spChg>
      </pc:sldChg>
      <pc:sldChg chg="modSp mod">
        <pc:chgData name="Tom Frieden" userId="f78b2a92-ba87-4f2a-97e6-be1cc841a128" providerId="ADAL" clId="{5775E474-8329-520A-A32F-04DA524588AB}" dt="2026-03-16T21:16:57.932" v="1" actId="14100"/>
        <pc:sldMkLst>
          <pc:docMk/>
          <pc:sldMk cId="0" sldId="263"/>
        </pc:sldMkLst>
        <pc:spChg chg="mod">
          <ac:chgData name="Tom Frieden" userId="f78b2a92-ba87-4f2a-97e6-be1cc841a128" providerId="ADAL" clId="{5775E474-8329-520A-A32F-04DA524588AB}" dt="2026-03-16T21:16:57.932" v="1" actId="14100"/>
          <ac:spMkLst>
            <pc:docMk/>
            <pc:sldMk cId="0" sldId="263"/>
            <ac:spMk id="237" creationId="{00000000-0000-0000-0000-000000000000}"/>
          </ac:spMkLst>
        </pc:spChg>
      </pc:sldChg>
      <pc:sldChg chg="delSp modSp mod">
        <pc:chgData name="Tom Frieden" userId="f78b2a92-ba87-4f2a-97e6-be1cc841a128" providerId="ADAL" clId="{5775E474-8329-520A-A32F-04DA524588AB}" dt="2026-03-16T21:17:46.277" v="11" actId="1076"/>
        <pc:sldMkLst>
          <pc:docMk/>
          <pc:sldMk cId="0" sldId="264"/>
        </pc:sldMkLst>
        <pc:spChg chg="mod">
          <ac:chgData name="Tom Frieden" userId="f78b2a92-ba87-4f2a-97e6-be1cc841a128" providerId="ADAL" clId="{5775E474-8329-520A-A32F-04DA524588AB}" dt="2026-03-16T21:17:46.277" v="11" actId="1076"/>
          <ac:spMkLst>
            <pc:docMk/>
            <pc:sldMk cId="0" sldId="264"/>
            <ac:spMk id="270" creationId="{00000000-0000-0000-0000-000000000000}"/>
          </ac:spMkLst>
        </pc:spChg>
        <pc:spChg chg="del">
          <ac:chgData name="Tom Frieden" userId="f78b2a92-ba87-4f2a-97e6-be1cc841a128" providerId="ADAL" clId="{5775E474-8329-520A-A32F-04DA524588AB}" dt="2026-03-16T21:17:41.355" v="10" actId="478"/>
          <ac:spMkLst>
            <pc:docMk/>
            <pc:sldMk cId="0" sldId="264"/>
            <ac:spMk id="271" creationId="{00000000-0000-0000-0000-000000000000}"/>
          </ac:spMkLst>
        </pc:spChg>
        <pc:spChg chg="del">
          <ac:chgData name="Tom Frieden" userId="f78b2a92-ba87-4f2a-97e6-be1cc841a128" providerId="ADAL" clId="{5775E474-8329-520A-A32F-04DA524588AB}" dt="2026-03-16T21:17:40.156" v="9" actId="478"/>
          <ac:spMkLst>
            <pc:docMk/>
            <pc:sldMk cId="0" sldId="264"/>
            <ac:spMk id="27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7" name="Google Shape;307;p10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10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9" name="Google Shape;329;p1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1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0" name="Google Shape;350;p12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12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" name="Google Shape;31;p2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2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4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5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1" name="Google Shape;161;p6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6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6" name="Google Shape;196;p7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7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4" name="Google Shape;224;p8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8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8" name="Google Shape;258;p9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9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00"/>
              <a:buFont typeface="Calibri"/>
              <a:buNone/>
            </a:pPr>
            <a:r>
              <a:rPr lang="en-US" sz="900" b="0" i="0" u="none" strike="noStrike" cap="none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b="0" i="0" u="none" strike="noStrike" cap="none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b="0" i="0" u="none" strike="noStrike" cap="none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b="0" i="0" u="none" strike="noStrike" cap="none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sz="9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SMALLPOX ERADICATION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256032" y="475488"/>
            <a:ext cx="6035040" cy="82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4000"/>
              <a:buFont typeface="Calibri"/>
              <a:buNone/>
            </a:pPr>
            <a:r>
              <a:rPr lang="en-US" sz="40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Who woke up this morning thinking about smallpox?</a:t>
            </a: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246082" y="1497726"/>
            <a:ext cx="2525693" cy="3108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285882" y="1507675"/>
            <a:ext cx="3000000" cy="3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That silence is the lesson.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256032" y="1865376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256032" y="1993392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256032" y="1993392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1097280" y="1993392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1097280" y="1993392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1938528" y="1993392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"/>
          <p:cNvSpPr/>
          <p:nvPr/>
        </p:nvSpPr>
        <p:spPr>
          <a:xfrm>
            <a:off x="1938528" y="1993392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"/>
          <p:cNvSpPr/>
          <p:nvPr/>
        </p:nvSpPr>
        <p:spPr>
          <a:xfrm>
            <a:off x="256032" y="2377440"/>
            <a:ext cx="566928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disease that killed more than half a billion people is gone — and almost no one alive today knows it existed, or how it was beaten.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"/>
          <p:cNvSpPr/>
          <p:nvPr/>
        </p:nvSpPr>
        <p:spPr>
          <a:xfrm>
            <a:off x="256032" y="3108960"/>
            <a:ext cx="56692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200"/>
              <a:buFont typeface="Calibri"/>
              <a:buNone/>
            </a:pPr>
            <a:r>
              <a:rPr lang="en-US" sz="2200" b="1" i="1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Public health success makes itself invisible.</a:t>
            </a:r>
            <a:endParaRPr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256032" y="4535424"/>
            <a:ext cx="548640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Case Study · Smallpox Eradication · The Formula for Better Health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7179DC-2253-E533-5695-9BFCE0927C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1072" y="380354"/>
            <a:ext cx="2698765" cy="399417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0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0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0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SMALLPOX ERADICATION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0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0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0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0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10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0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0"/>
          <p:cNvSpPr/>
          <p:nvPr/>
        </p:nvSpPr>
        <p:spPr>
          <a:xfrm>
            <a:off x="256032" y="384048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00"/>
              <a:buFont typeface="Calibri"/>
              <a:buNone/>
            </a:pPr>
            <a:r>
              <a:rPr lang="en-US" sz="11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DISCUSSION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0"/>
          <p:cNvSpPr/>
          <p:nvPr/>
        </p:nvSpPr>
        <p:spPr>
          <a:xfrm>
            <a:off x="256032" y="713232"/>
            <a:ext cx="1200000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0"/>
          <p:cNvSpPr/>
          <p:nvPr/>
        </p:nvSpPr>
        <p:spPr>
          <a:xfrm>
            <a:off x="256032" y="713232"/>
            <a:ext cx="120000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Question 1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0"/>
          <p:cNvSpPr/>
          <p:nvPr/>
        </p:nvSpPr>
        <p:spPr>
          <a:xfrm>
            <a:off x="256032" y="111556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400"/>
              <a:buFont typeface="Calibri"/>
              <a:buNone/>
            </a:pPr>
            <a:r>
              <a:rPr lang="en-US" sz="34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Surveillance as Strategic Resource</a:t>
            </a:r>
            <a:endParaRPr sz="3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0"/>
          <p:cNvSpPr/>
          <p:nvPr/>
        </p:nvSpPr>
        <p:spPr>
          <a:xfrm>
            <a:off x="256032" y="179222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0"/>
          <p:cNvSpPr/>
          <p:nvPr/>
        </p:nvSpPr>
        <p:spPr>
          <a:xfrm>
            <a:off x="347472" y="1920240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Foege replaced mass vaccination with surveillance and containment — requiring more information but less vaccine. What does this tell us about data as a strategic resource?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0"/>
          <p:cNvSpPr/>
          <p:nvPr/>
        </p:nvSpPr>
        <p:spPr>
          <a:xfrm>
            <a:off x="347472" y="2798064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When is targeted action more powerful than universal action, and what conditions make that possible?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0"/>
          <p:cNvSpPr/>
          <p:nvPr/>
        </p:nvSpPr>
        <p:spPr>
          <a:xfrm>
            <a:off x="347472" y="3442716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When are universal interventions — those that reach everyone — essential?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11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1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1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SMALLPOX ERADICATION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1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1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11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11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1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1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11"/>
          <p:cNvSpPr/>
          <p:nvPr/>
        </p:nvSpPr>
        <p:spPr>
          <a:xfrm>
            <a:off x="256032" y="384048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00"/>
              <a:buFont typeface="Calibri"/>
              <a:buNone/>
            </a:pPr>
            <a:r>
              <a:rPr lang="en-US" sz="11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DISCUSSION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11"/>
          <p:cNvSpPr/>
          <p:nvPr/>
        </p:nvSpPr>
        <p:spPr>
          <a:xfrm>
            <a:off x="256032" y="713232"/>
            <a:ext cx="1200000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1"/>
          <p:cNvSpPr/>
          <p:nvPr/>
        </p:nvSpPr>
        <p:spPr>
          <a:xfrm>
            <a:off x="256032" y="713232"/>
            <a:ext cx="120000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Question 2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1"/>
          <p:cNvSpPr/>
          <p:nvPr/>
        </p:nvSpPr>
        <p:spPr>
          <a:xfrm>
            <a:off x="256032" y="1175004"/>
            <a:ext cx="8707098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400"/>
              <a:buFont typeface="Calibri"/>
              <a:buNone/>
            </a:pPr>
            <a:r>
              <a:rPr lang="en-US" sz="3400" b="1" i="0" u="none" strike="noStrike" cap="none" dirty="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Biology, Strategy, and Contemporary Relevance</a:t>
            </a:r>
            <a:endParaRPr sz="3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1"/>
          <p:cNvSpPr/>
          <p:nvPr/>
        </p:nvSpPr>
        <p:spPr>
          <a:xfrm>
            <a:off x="347472" y="1920240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Eradication required biology and strategy to align: no animal reservoir, visible symptoms, an effective vaccine, and a targeted operational approach.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1"/>
          <p:cNvSpPr/>
          <p:nvPr/>
        </p:nvSpPr>
        <p:spPr>
          <a:xfrm>
            <a:off x="347472" y="2798064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What current diseases might meet the biological conditions for eradication? What would need to be true about strategy, politics, and resources?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1"/>
          <p:cNvSpPr/>
          <p:nvPr/>
        </p:nvSpPr>
        <p:spPr>
          <a:xfrm>
            <a:off x="347472" y="3675888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Could the U.S. have led smallpox eradication without WHO? Why or why not?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366;p12">
            <a:extLst>
              <a:ext uri="{FF2B5EF4-FFF2-40B4-BE49-F238E27FC236}">
                <a16:creationId xmlns:a16="http://schemas.microsoft.com/office/drawing/2014/main" id="{787A55DF-86B1-2321-44DC-862C64FC7BA0}"/>
              </a:ext>
            </a:extLst>
          </p:cNvPr>
          <p:cNvSpPr/>
          <p:nvPr/>
        </p:nvSpPr>
        <p:spPr>
          <a:xfrm>
            <a:off x="256032" y="179222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2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12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SMALLPOX ERADICATION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2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2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2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2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2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2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2"/>
          <p:cNvSpPr/>
          <p:nvPr/>
        </p:nvSpPr>
        <p:spPr>
          <a:xfrm>
            <a:off x="256032" y="384048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100"/>
              <a:buFont typeface="Calibri"/>
              <a:buNone/>
            </a:pPr>
            <a:r>
              <a:rPr lang="en-US" sz="11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DISCUSSION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2"/>
          <p:cNvSpPr/>
          <p:nvPr/>
        </p:nvSpPr>
        <p:spPr>
          <a:xfrm>
            <a:off x="256032" y="713232"/>
            <a:ext cx="1200000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12"/>
          <p:cNvSpPr/>
          <p:nvPr/>
        </p:nvSpPr>
        <p:spPr>
          <a:xfrm>
            <a:off x="256032" y="713232"/>
            <a:ext cx="120000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None/>
            </a:pPr>
            <a:r>
              <a:rPr lang="en-US" sz="20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Question 3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2"/>
          <p:cNvSpPr/>
          <p:nvPr/>
        </p:nvSpPr>
        <p:spPr>
          <a:xfrm>
            <a:off x="256032" y="111556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400"/>
              <a:buFont typeface="Calibri"/>
              <a:buNone/>
            </a:pPr>
            <a:r>
              <a:rPr lang="en-US" sz="34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Could Smallpox Be Eradicated Today?</a:t>
            </a:r>
            <a:endParaRPr sz="3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12"/>
          <p:cNvSpPr/>
          <p:nvPr/>
        </p:nvSpPr>
        <p:spPr>
          <a:xfrm>
            <a:off x="256032" y="179222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12"/>
          <p:cNvSpPr/>
          <p:nvPr/>
        </p:nvSpPr>
        <p:spPr>
          <a:xfrm>
            <a:off x="347472" y="1920240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What would make eradication easier now than 50 years ago? What would make it harder?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12"/>
          <p:cNvSpPr/>
          <p:nvPr/>
        </p:nvSpPr>
        <p:spPr>
          <a:xfrm>
            <a:off x="347472" y="2798064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Polio eradication is more than a quarter century behind schedule and more than $20 billion over budget. What are the main reasons?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2"/>
          <p:cNvSpPr/>
          <p:nvPr/>
        </p:nvSpPr>
        <p:spPr>
          <a:xfrm>
            <a:off x="347472" y="3675888"/>
            <a:ext cx="8321040" cy="804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000"/>
              <a:buFont typeface="Calibri"/>
              <a:buChar char="•"/>
            </a:pPr>
            <a:r>
              <a:rPr lang="en-US" sz="20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Should the world give up on polio eradication — or continue with an honest reassessment of what has failed?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SMALLPOX ERADICATION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World in 1967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256032" y="1060704"/>
            <a:ext cx="8412480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"/>
          <p:cNvSpPr/>
          <p:nvPr/>
        </p:nvSpPr>
        <p:spPr>
          <a:xfrm>
            <a:off x="256032" y="1060704"/>
            <a:ext cx="841248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Before eradication: the scale of the problem  ·  ~10 million cases per year at peak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256032" y="1664208"/>
            <a:ext cx="2103120" cy="1444752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201188" y="1761799"/>
            <a:ext cx="2212800" cy="7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4400"/>
              <a:buFont typeface="Calibri"/>
              <a:buNone/>
            </a:pPr>
            <a:r>
              <a:rPr lang="en-US" sz="29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300M -</a:t>
            </a:r>
            <a:r>
              <a:rPr lang="en-US" sz="29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500M</a:t>
            </a:r>
            <a:endParaRPr sz="29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2"/>
          <p:cNvSpPr/>
          <p:nvPr/>
        </p:nvSpPr>
        <p:spPr>
          <a:xfrm>
            <a:off x="347497" y="2447465"/>
            <a:ext cx="1920300" cy="62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people killed by smallpox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in the 20th century alone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2"/>
          <p:cNvSpPr/>
          <p:nvPr/>
        </p:nvSpPr>
        <p:spPr>
          <a:xfrm>
            <a:off x="2560320" y="1664208"/>
            <a:ext cx="2103120" cy="1444752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2"/>
          <p:cNvSpPr/>
          <p:nvPr/>
        </p:nvSpPr>
        <p:spPr>
          <a:xfrm>
            <a:off x="2651760" y="1796797"/>
            <a:ext cx="19203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4400"/>
              <a:buFont typeface="Calibri"/>
              <a:buNone/>
            </a:pPr>
            <a:r>
              <a:rPr lang="en-US" sz="44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~</a:t>
            </a:r>
            <a:r>
              <a:rPr lang="en-US" sz="44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30%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2"/>
          <p:cNvSpPr/>
          <p:nvPr/>
        </p:nvSpPr>
        <p:spPr>
          <a:xfrm>
            <a:off x="2651735" y="2447465"/>
            <a:ext cx="1920300" cy="62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case fatality rate —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higher in children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2"/>
          <p:cNvSpPr/>
          <p:nvPr/>
        </p:nvSpPr>
        <p:spPr>
          <a:xfrm>
            <a:off x="4864608" y="1664208"/>
            <a:ext cx="2103120" cy="1444752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2"/>
          <p:cNvSpPr/>
          <p:nvPr/>
        </p:nvSpPr>
        <p:spPr>
          <a:xfrm>
            <a:off x="4956036" y="1796797"/>
            <a:ext cx="19203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4400"/>
              <a:buFont typeface="Calibri"/>
              <a:buNone/>
            </a:pPr>
            <a:r>
              <a:rPr lang="en-US" sz="44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&gt;</a:t>
            </a:r>
            <a:r>
              <a:rPr lang="en-US" sz="44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4400" b="1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2"/>
          <p:cNvSpPr/>
          <p:nvPr/>
        </p:nvSpPr>
        <p:spPr>
          <a:xfrm>
            <a:off x="4955973" y="2447528"/>
            <a:ext cx="1920300" cy="62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countries with active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outbreaks in 1967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"/>
          <p:cNvSpPr/>
          <p:nvPr/>
        </p:nvSpPr>
        <p:spPr>
          <a:xfrm>
            <a:off x="256032" y="3255264"/>
            <a:ext cx="841248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700"/>
              <a:buFont typeface="Calibri"/>
              <a:buNone/>
            </a:pPr>
            <a:r>
              <a:rPr lang="en-US" sz="17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prevailing strategy: vaccinate everyone, everywhere.</a:t>
            </a:r>
            <a:endParaRPr sz="1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700"/>
              <a:buFont typeface="Calibri"/>
              <a:buNone/>
            </a:pPr>
            <a:r>
              <a:rPr lang="en-US" sz="17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Mass vaccination required huge quantities of vaccine — often unavailable in endemic countries. WHO set the goal of global eradication in 1967. Most experts thought it was impossible.</a:t>
            </a:r>
            <a:endParaRPr sz="1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2"/>
          <p:cNvSpPr/>
          <p:nvPr/>
        </p:nvSpPr>
        <p:spPr>
          <a:xfrm>
            <a:off x="256025" y="4600800"/>
            <a:ext cx="7431900" cy="2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9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Behbehani AM. The smallpox story: life and death of an old disease. Microbiological reviews. 1983 Dec;47(4):455-509.</a:t>
            </a:r>
            <a:endParaRPr sz="90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00"/>
              <a:buFont typeface="Calibri"/>
              <a:buNone/>
            </a:pPr>
            <a:r>
              <a:rPr lang="en-US" sz="9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Berche P. Life and death of smallpox. La Presse Médicale. 2022 Sep 1;51(3):104117</a:t>
            </a:r>
            <a:endParaRPr sz="90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3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SMALLPOX ERADICATION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3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3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3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3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What Was Smallpox?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3"/>
          <p:cNvSpPr/>
          <p:nvPr/>
        </p:nvSpPr>
        <p:spPr>
          <a:xfrm>
            <a:off x="256032" y="1060704"/>
            <a:ext cx="4400000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3"/>
          <p:cNvSpPr/>
          <p:nvPr/>
        </p:nvSpPr>
        <p:spPr>
          <a:xfrm>
            <a:off x="256032" y="1060704"/>
            <a:ext cx="440000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500"/>
              <a:buFont typeface="Calibri"/>
              <a:buNone/>
            </a:pPr>
            <a:r>
              <a:rPr lang="en-US" sz="15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disease students have never seen — and never will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3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3"/>
          <p:cNvSpPr/>
          <p:nvPr/>
        </p:nvSpPr>
        <p:spPr>
          <a:xfrm>
            <a:off x="256032" y="1700784"/>
            <a:ext cx="100584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Cause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3"/>
          <p:cNvSpPr/>
          <p:nvPr/>
        </p:nvSpPr>
        <p:spPr>
          <a:xfrm>
            <a:off x="1298448" y="1700784"/>
            <a:ext cx="237744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Variola virus — infects humans only. No animal reservoir.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3"/>
          <p:cNvSpPr/>
          <p:nvPr/>
        </p:nvSpPr>
        <p:spPr>
          <a:xfrm>
            <a:off x="256032" y="2487168"/>
            <a:ext cx="100584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Spread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3"/>
          <p:cNvSpPr/>
          <p:nvPr/>
        </p:nvSpPr>
        <p:spPr>
          <a:xfrm>
            <a:off x="1298448" y="2487168"/>
            <a:ext cx="237744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Close contact and respiratory droplets. Each case infected 5–7 others.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3"/>
          <p:cNvSpPr/>
          <p:nvPr/>
        </p:nvSpPr>
        <p:spPr>
          <a:xfrm>
            <a:off x="256032" y="3273552"/>
            <a:ext cx="100584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Incubation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3"/>
          <p:cNvSpPr/>
          <p:nvPr/>
        </p:nvSpPr>
        <p:spPr>
          <a:xfrm>
            <a:off x="1298448" y="3273552"/>
            <a:ext cx="237744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7–17 days (average 12). Not contagious until rash appears — giving time to act.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3"/>
          <p:cNvSpPr/>
          <p:nvPr/>
        </p:nvSpPr>
        <p:spPr>
          <a:xfrm>
            <a:off x="3822192" y="1700784"/>
            <a:ext cx="100584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Progression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3"/>
          <p:cNvSpPr/>
          <p:nvPr/>
        </p:nvSpPr>
        <p:spPr>
          <a:xfrm>
            <a:off x="4864608" y="1700784"/>
            <a:ext cx="237744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Fever and backache → distinctive pustules covering face and body, all at same stage.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3"/>
          <p:cNvSpPr/>
          <p:nvPr/>
        </p:nvSpPr>
        <p:spPr>
          <a:xfrm>
            <a:off x="3822192" y="2487168"/>
            <a:ext cx="100584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Fatality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3"/>
          <p:cNvSpPr/>
          <p:nvPr/>
        </p:nvSpPr>
        <p:spPr>
          <a:xfrm>
            <a:off x="4864608" y="2487168"/>
            <a:ext cx="237744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~30% of unvaccinated cases died. Death in the second week.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3"/>
          <p:cNvSpPr/>
          <p:nvPr/>
        </p:nvSpPr>
        <p:spPr>
          <a:xfrm>
            <a:off x="3822192" y="3273552"/>
            <a:ext cx="100584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Survivors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3"/>
          <p:cNvSpPr/>
          <p:nvPr/>
        </p:nvSpPr>
        <p:spPr>
          <a:xfrm>
            <a:off x="4864608" y="3273552"/>
            <a:ext cx="237744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Permanent scarring, worst on face. Blindness in up to 35–40% with eye involvement.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3"/>
          <p:cNvSpPr/>
          <p:nvPr/>
        </p:nvSpPr>
        <p:spPr>
          <a:xfrm>
            <a:off x="3785616" y="1664208"/>
            <a:ext cx="36576" cy="2414016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3"/>
          <p:cNvSpPr/>
          <p:nvPr/>
        </p:nvSpPr>
        <p:spPr>
          <a:xfrm>
            <a:off x="256032" y="4261104"/>
            <a:ext cx="6949440" cy="51206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3"/>
          <p:cNvSpPr/>
          <p:nvPr/>
        </p:nvSpPr>
        <p:spPr>
          <a:xfrm>
            <a:off x="365760" y="4279392"/>
            <a:ext cx="6729984" cy="47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500"/>
              <a:buFont typeface="Calibri"/>
              <a:buNone/>
            </a:pPr>
            <a:r>
              <a:rPr lang="en-US" sz="15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Key: Lesions are unmistakable — every case is findable. That visibility is the strategic foundation of everything Foege built.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88348" y="1726633"/>
            <a:ext cx="1597152" cy="2179447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3"/>
          <p:cNvSpPr/>
          <p:nvPr/>
        </p:nvSpPr>
        <p:spPr>
          <a:xfrm>
            <a:off x="7479800" y="3931925"/>
            <a:ext cx="1188600" cy="2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CDC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4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SMALLPOX ERADICATION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4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Foege's Insight: Think Like the Virus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"/>
          <p:cNvSpPr/>
          <p:nvPr/>
        </p:nvSpPr>
        <p:spPr>
          <a:xfrm>
            <a:off x="256032" y="1060704"/>
            <a:ext cx="5486400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"/>
          <p:cNvSpPr/>
          <p:nvPr/>
        </p:nvSpPr>
        <p:spPr>
          <a:xfrm>
            <a:off x="256032" y="1060704"/>
            <a:ext cx="548640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500"/>
              <a:buFont typeface="Calibri"/>
              <a:buNone/>
            </a:pPr>
            <a:r>
              <a:rPr lang="en-US" sz="15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Nigeria, late 1960s — a vaccine shortage forces a new question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256032" y="1664208"/>
            <a:ext cx="8412480" cy="87782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4"/>
          <p:cNvSpPr/>
          <p:nvPr/>
        </p:nvSpPr>
        <p:spPr>
          <a:xfrm>
            <a:off x="256032" y="1664208"/>
            <a:ext cx="8412480" cy="87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"If I were a smallpox virus, how would I move?"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256032" y="2688336"/>
            <a:ext cx="2651760" cy="1682496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/>
          <p:nvPr/>
        </p:nvSpPr>
        <p:spPr>
          <a:xfrm>
            <a:off x="256032" y="2688336"/>
            <a:ext cx="2651760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365760" y="2816352"/>
            <a:ext cx="2432304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Visible lesions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365760" y="3218688"/>
            <a:ext cx="2432304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500"/>
              <a:buFont typeface="Calibri"/>
              <a:buNone/>
            </a:pPr>
            <a:r>
              <a:rPr lang="en-US" sz="15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Obvious pustules meant every case was findable without laboratory tests.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3090672" y="2688336"/>
            <a:ext cx="2651760" cy="1682496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/>
          <p:nvPr/>
        </p:nvSpPr>
        <p:spPr>
          <a:xfrm>
            <a:off x="3090672" y="2688336"/>
            <a:ext cx="2651760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"/>
          <p:cNvSpPr/>
          <p:nvPr/>
        </p:nvSpPr>
        <p:spPr>
          <a:xfrm>
            <a:off x="3200400" y="2816352"/>
            <a:ext cx="2432304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Long incubation period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3200400" y="3218688"/>
            <a:ext cx="2432304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500"/>
              <a:buFont typeface="Calibri"/>
              <a:buNone/>
            </a:pPr>
            <a:r>
              <a:rPr lang="en-US" sz="15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7–17 days gave time to vaccinate contacts before they became infectious.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5925312" y="2688336"/>
            <a:ext cx="2651760" cy="1682496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5925312" y="2688336"/>
            <a:ext cx="2651760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4"/>
          <p:cNvSpPr/>
          <p:nvPr/>
        </p:nvSpPr>
        <p:spPr>
          <a:xfrm>
            <a:off x="6035040" y="2816352"/>
            <a:ext cx="2432304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No animal reservoir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4"/>
          <p:cNvSpPr/>
          <p:nvPr/>
        </p:nvSpPr>
        <p:spPr>
          <a:xfrm>
            <a:off x="6035040" y="3218688"/>
            <a:ext cx="2432304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500"/>
              <a:buFont typeface="Calibri"/>
              <a:buNone/>
            </a:pPr>
            <a:r>
              <a:rPr lang="en-US" sz="15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Smallpox lived only in humans. Break human chains — disease disappears.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/>
          <p:nvPr/>
        </p:nvSpPr>
        <p:spPr>
          <a:xfrm>
            <a:off x="256032" y="4517136"/>
            <a:ext cx="8412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 b="1" i="1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Better information substituted for larger resources — but only because biology permitted it.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SMALLPOX ERADICATION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Two Tools, Two Strategies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256032" y="1060704"/>
            <a:ext cx="3900000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256032" y="1060704"/>
            <a:ext cx="390000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500"/>
              <a:buFont typeface="Calibri"/>
              <a:buNone/>
            </a:pPr>
            <a:r>
              <a:rPr lang="en-US" sz="15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Simplicity is a design principle, not a compromise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/>
          <p:nvPr/>
        </p:nvSpPr>
        <p:spPr>
          <a:xfrm>
            <a:off x="256032" y="1645920"/>
            <a:ext cx="356616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400"/>
              <a:buFont typeface="Calibri"/>
              <a:buNone/>
            </a:pPr>
            <a:r>
              <a:rPr lang="en-US" sz="14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Jet Injector  ·  Mass Vaccination Era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4901184" y="1645920"/>
            <a:ext cx="3767328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400"/>
              <a:buFont typeface="Calibri"/>
              <a:buNone/>
            </a:pPr>
            <a:r>
              <a:rPr lang="en-US" sz="14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Bifurcated Needle  ·  Surveillance &amp; Containment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6" name="Google Shape;146;p5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8640" y="2011680"/>
            <a:ext cx="2926080" cy="1316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5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57216" y="2011680"/>
            <a:ext cx="3291840" cy="131673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5"/>
          <p:cNvSpPr/>
          <p:nvPr/>
        </p:nvSpPr>
        <p:spPr>
          <a:xfrm>
            <a:off x="4023360" y="2249424"/>
            <a:ext cx="512064" cy="512064"/>
          </a:xfrm>
          <a:prstGeom prst="ellipse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5"/>
          <p:cNvSpPr/>
          <p:nvPr/>
        </p:nvSpPr>
        <p:spPr>
          <a:xfrm>
            <a:off x="4023360" y="2249424"/>
            <a:ext cx="512064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VS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5"/>
          <p:cNvSpPr/>
          <p:nvPr/>
        </p:nvSpPr>
        <p:spPr>
          <a:xfrm>
            <a:off x="256032" y="3401568"/>
            <a:ext cx="35661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Char char="•"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Required trained technicians and a power source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5"/>
          <p:cNvSpPr/>
          <p:nvPr/>
        </p:nvSpPr>
        <p:spPr>
          <a:xfrm>
            <a:off x="256032" y="3657600"/>
            <a:ext cx="35661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Char char="•"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Contamination risk between patients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256032" y="3913632"/>
            <a:ext cx="35661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Char char="•"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Needed cold chain and abundant vaccine supply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256032" y="4169664"/>
            <a:ext cx="356616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Char char="•"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Vaccinate everyone — with no ability to target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"/>
          <p:cNvSpPr/>
          <p:nvPr/>
        </p:nvSpPr>
        <p:spPr>
          <a:xfrm>
            <a:off x="4901184" y="3401568"/>
            <a:ext cx="376732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Char char="•"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Minutes of training — any health worker could use it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"/>
          <p:cNvSpPr/>
          <p:nvPr/>
        </p:nvSpPr>
        <p:spPr>
          <a:xfrm>
            <a:off x="4901184" y="3657600"/>
            <a:ext cx="376732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Char char="•"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Held precise vaccine dose with no waste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5"/>
          <p:cNvSpPr/>
          <p:nvPr/>
        </p:nvSpPr>
        <p:spPr>
          <a:xfrm>
            <a:off x="4901184" y="3913632"/>
            <a:ext cx="376732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Char char="•"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No electricity, no cold chain required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5"/>
          <p:cNvSpPr/>
          <p:nvPr/>
        </p:nvSpPr>
        <p:spPr>
          <a:xfrm>
            <a:off x="4901184" y="4169664"/>
            <a:ext cx="376732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Char char="•"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Targeted the right people — contacts and community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5"/>
          <p:cNvSpPr/>
          <p:nvPr/>
        </p:nvSpPr>
        <p:spPr>
          <a:xfrm>
            <a:off x="256032" y="4663440"/>
            <a:ext cx="8412480" cy="21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500"/>
              <a:buFont typeface="Calibri"/>
              <a:buNone/>
            </a:pPr>
            <a:r>
              <a:rPr lang="en-US" sz="1500" b="1" i="1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Core principle: a tool anyone can use beats a better tool only experts can use.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SMALLPOX ERADICATION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6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SEE: Make the Invisible Visible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6"/>
          <p:cNvSpPr/>
          <p:nvPr/>
        </p:nvSpPr>
        <p:spPr>
          <a:xfrm>
            <a:off x="256032" y="1060704"/>
            <a:ext cx="3200000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256032" y="1060704"/>
            <a:ext cx="320000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And see the pathway to progress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256032" y="1664208"/>
            <a:ext cx="4059936" cy="124358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6"/>
          <p:cNvSpPr/>
          <p:nvPr/>
        </p:nvSpPr>
        <p:spPr>
          <a:xfrm>
            <a:off x="256032" y="1664208"/>
            <a:ext cx="4059936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"/>
          <p:cNvSpPr/>
          <p:nvPr/>
        </p:nvSpPr>
        <p:spPr>
          <a:xfrm>
            <a:off x="384048" y="1792224"/>
            <a:ext cx="380390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500"/>
              <a:buFont typeface="Calibri"/>
              <a:buNone/>
            </a:pPr>
            <a:r>
              <a:rPr lang="en-US" sz="15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Case finding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"/>
          <p:cNvSpPr/>
          <p:nvPr/>
        </p:nvSpPr>
        <p:spPr>
          <a:xfrm>
            <a:off x="384048" y="2139696"/>
            <a:ext cx="3803904" cy="694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Every suspected case reported, confirmed, and mapped. Workers knew exactly where to act. Data replaced guesswork.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/>
          <p:nvPr/>
        </p:nvSpPr>
        <p:spPr>
          <a:xfrm>
            <a:off x="4553712" y="1664208"/>
            <a:ext cx="4059936" cy="124358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4553712" y="1664208"/>
            <a:ext cx="4059936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4681728" y="1792224"/>
            <a:ext cx="380390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500"/>
              <a:buFont typeface="Calibri"/>
              <a:buNone/>
            </a:pPr>
            <a:r>
              <a:rPr lang="en-US" sz="15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Ring vaccination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/>
          <p:nvPr/>
        </p:nvSpPr>
        <p:spPr>
          <a:xfrm>
            <a:off x="4681728" y="2139696"/>
            <a:ext cx="3803904" cy="694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Not everyone — the right people, in the right order, fast. Contacts vaccinated within 4–5 days of exposure.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6"/>
          <p:cNvSpPr/>
          <p:nvPr/>
        </p:nvSpPr>
        <p:spPr>
          <a:xfrm>
            <a:off x="256032" y="3017520"/>
            <a:ext cx="4059936" cy="124358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6"/>
          <p:cNvSpPr/>
          <p:nvPr/>
        </p:nvSpPr>
        <p:spPr>
          <a:xfrm>
            <a:off x="256032" y="3017520"/>
            <a:ext cx="4059936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6"/>
          <p:cNvSpPr/>
          <p:nvPr/>
        </p:nvSpPr>
        <p:spPr>
          <a:xfrm>
            <a:off x="384048" y="3145536"/>
            <a:ext cx="380390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500"/>
              <a:buFont typeface="Calibri"/>
              <a:buNone/>
            </a:pPr>
            <a:r>
              <a:rPr lang="en-US" sz="15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bifurcated needle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6"/>
          <p:cNvSpPr/>
          <p:nvPr/>
        </p:nvSpPr>
        <p:spPr>
          <a:xfrm>
            <a:off x="384048" y="3493008"/>
            <a:ext cx="3803904" cy="694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Minutes of training. Precise vaccine dose. Heat-stable formulations. No cold chain required. Simplicity enabled scale.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6"/>
          <p:cNvSpPr/>
          <p:nvPr/>
        </p:nvSpPr>
        <p:spPr>
          <a:xfrm>
            <a:off x="4553712" y="3017520"/>
            <a:ext cx="4059936" cy="124358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6"/>
          <p:cNvSpPr/>
          <p:nvPr/>
        </p:nvSpPr>
        <p:spPr>
          <a:xfrm>
            <a:off x="4553712" y="3017520"/>
            <a:ext cx="4059936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6"/>
          <p:cNvSpPr/>
          <p:nvPr/>
        </p:nvSpPr>
        <p:spPr>
          <a:xfrm>
            <a:off x="4681728" y="3145536"/>
            <a:ext cx="380390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500"/>
              <a:buFont typeface="Calibri"/>
              <a:buNone/>
            </a:pPr>
            <a:r>
              <a:rPr lang="en-US" sz="15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Standardized reporting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6"/>
          <p:cNvSpPr/>
          <p:nvPr/>
        </p:nvSpPr>
        <p:spPr>
          <a:xfrm>
            <a:off x="4681728" y="3493008"/>
            <a:ext cx="3803904" cy="694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Same data forms in 70+ countries. Performance visible at every level. Workers accountable to results, not activity.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6"/>
          <p:cNvSpPr/>
          <p:nvPr/>
        </p:nvSpPr>
        <p:spPr>
          <a:xfrm>
            <a:off x="256032" y="4462272"/>
            <a:ext cx="841248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600"/>
              <a:buFont typeface="Calibri"/>
              <a:buNone/>
            </a:pPr>
            <a:r>
              <a:rPr lang="en-US" sz="1600" b="1" i="1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Surveillance is a commitment to truth — and to finding the pathway to progress.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7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7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SMALLPOX ERADICATION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7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7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7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7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7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7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BELIEVE: Overcoming the Illusion of Inevitability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7"/>
          <p:cNvSpPr/>
          <p:nvPr/>
        </p:nvSpPr>
        <p:spPr>
          <a:xfrm>
            <a:off x="256032" y="1060704"/>
            <a:ext cx="5120640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7"/>
          <p:cNvSpPr/>
          <p:nvPr/>
        </p:nvSpPr>
        <p:spPr>
          <a:xfrm>
            <a:off x="256032" y="1060704"/>
            <a:ext cx="512064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500"/>
              <a:buFont typeface="Calibri"/>
              <a:buNone/>
            </a:pPr>
            <a:r>
              <a:rPr lang="en-US" sz="15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hardest challenge was not scientific — it was psychological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7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7"/>
          <p:cNvSpPr/>
          <p:nvPr/>
        </p:nvSpPr>
        <p:spPr>
          <a:xfrm>
            <a:off x="256032" y="1664208"/>
            <a:ext cx="8412480" cy="87782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7"/>
          <p:cNvSpPr/>
          <p:nvPr/>
        </p:nvSpPr>
        <p:spPr>
          <a:xfrm>
            <a:off x="402336" y="1652778"/>
            <a:ext cx="8119872" cy="690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Calibri"/>
              <a:buNone/>
            </a:pPr>
            <a:r>
              <a:rPr lang="en-US" sz="2400" b="1" i="1" u="none" strike="noStrike" cap="none" dirty="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"Resident con man. My job is to keep people believing — We can do this!"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/>
          <p:nvPr/>
        </p:nvSpPr>
        <p:spPr>
          <a:xfrm>
            <a:off x="402336" y="2322576"/>
            <a:ext cx="8119872" cy="21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— Bill Foege, asked to describe his job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/>
          <p:nvPr/>
        </p:nvSpPr>
        <p:spPr>
          <a:xfrm>
            <a:off x="256032" y="2651760"/>
            <a:ext cx="8412480" cy="1591056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7"/>
          <p:cNvSpPr/>
          <p:nvPr/>
        </p:nvSpPr>
        <p:spPr>
          <a:xfrm>
            <a:off x="256032" y="2651760"/>
            <a:ext cx="8412480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7"/>
          <p:cNvSpPr/>
          <p:nvPr/>
        </p:nvSpPr>
        <p:spPr>
          <a:xfrm>
            <a:off x="402336" y="2779776"/>
            <a:ext cx="8119872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500"/>
              <a:buFont typeface="Calibri"/>
              <a:buNone/>
            </a:pPr>
            <a:r>
              <a:rPr lang="en-US" sz="15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The India Moment — a masterclass in reframing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7"/>
          <p:cNvSpPr/>
          <p:nvPr/>
        </p:nvSpPr>
        <p:spPr>
          <a:xfrm>
            <a:off x="402336" y="3127248"/>
            <a:ext cx="811987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500"/>
              <a:buFont typeface="Calibri"/>
              <a:buNone/>
            </a:pPr>
            <a:r>
              <a:rPr lang="en-US" sz="15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India's health minister resisted deploying more international epidemiologists to the eradication effort. Foege did not argue the science. Instead, he asked one question: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7"/>
          <p:cNvSpPr/>
          <p:nvPr/>
        </p:nvSpPr>
        <p:spPr>
          <a:xfrm>
            <a:off x="402336" y="3529584"/>
            <a:ext cx="8119872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700"/>
              <a:buFont typeface="Calibri"/>
              <a:buNone/>
            </a:pPr>
            <a:r>
              <a:rPr lang="en-US" sz="1700" b="1" i="1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"Will eradication succeed on your watch — or your successor's?"</a:t>
            </a:r>
            <a:endParaRPr sz="1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7"/>
          <p:cNvSpPr/>
          <p:nvPr/>
        </p:nvSpPr>
        <p:spPr>
          <a:xfrm>
            <a:off x="402336" y="3877056"/>
            <a:ext cx="8119872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minister approved the request. Framing the mission as a legacy question is a technical skill.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7"/>
          <p:cNvSpPr/>
          <p:nvPr/>
        </p:nvSpPr>
        <p:spPr>
          <a:xfrm>
            <a:off x="256032" y="4608576"/>
            <a:ext cx="841248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500"/>
              <a:buFont typeface="Calibri"/>
              <a:buNone/>
            </a:pPr>
            <a:r>
              <a:rPr lang="en-US" sz="1500" b="0" i="1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Is 'strategic optimism' the same as dishonesty? When does it cross the line?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8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8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8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SMALLPOX ERADICATION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8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8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8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8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8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8"/>
          <p:cNvSpPr/>
          <p:nvPr/>
        </p:nvSpPr>
        <p:spPr>
          <a:xfrm>
            <a:off x="256032" y="384048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CREATE: Action at Global Scale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8"/>
          <p:cNvSpPr/>
          <p:nvPr/>
        </p:nvSpPr>
        <p:spPr>
          <a:xfrm>
            <a:off x="256032" y="1060704"/>
            <a:ext cx="6287643" cy="310896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8"/>
          <p:cNvSpPr/>
          <p:nvPr/>
        </p:nvSpPr>
        <p:spPr>
          <a:xfrm>
            <a:off x="256032" y="1060704"/>
            <a:ext cx="6800000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200,000+ health workers · 70+ countries · 10 million contacts · one measurable goal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8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8"/>
          <p:cNvSpPr/>
          <p:nvPr/>
        </p:nvSpPr>
        <p:spPr>
          <a:xfrm>
            <a:off x="256032" y="1664208"/>
            <a:ext cx="4059936" cy="124358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8"/>
          <p:cNvSpPr/>
          <p:nvPr/>
        </p:nvSpPr>
        <p:spPr>
          <a:xfrm>
            <a:off x="256032" y="1664208"/>
            <a:ext cx="4059936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8"/>
          <p:cNvSpPr/>
          <p:nvPr/>
        </p:nvSpPr>
        <p:spPr>
          <a:xfrm>
            <a:off x="384048" y="1792224"/>
            <a:ext cx="3803904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ORGANIZE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8"/>
          <p:cNvSpPr/>
          <p:nvPr/>
        </p:nvSpPr>
        <p:spPr>
          <a:xfrm>
            <a:off x="384048" y="2139696"/>
            <a:ext cx="3803904" cy="694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Clear objective: zero cases. Performance review at every level weekly. Workers accountable for outcomes, not activity.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8"/>
          <p:cNvSpPr/>
          <p:nvPr/>
        </p:nvSpPr>
        <p:spPr>
          <a:xfrm>
            <a:off x="4553712" y="1664208"/>
            <a:ext cx="4059936" cy="124358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8"/>
          <p:cNvSpPr/>
          <p:nvPr/>
        </p:nvSpPr>
        <p:spPr>
          <a:xfrm>
            <a:off x="4553712" y="1664208"/>
            <a:ext cx="4059936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8"/>
          <p:cNvSpPr/>
          <p:nvPr/>
        </p:nvSpPr>
        <p:spPr>
          <a:xfrm>
            <a:off x="4681728" y="1792224"/>
            <a:ext cx="3803904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SIMPLIFY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8"/>
          <p:cNvSpPr/>
          <p:nvPr/>
        </p:nvSpPr>
        <p:spPr>
          <a:xfrm>
            <a:off x="4681728" y="2139696"/>
            <a:ext cx="3803904" cy="694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Standardized forms, protocols, and training across 70+ countries. Bifurcated needle. Heat-stable vaccine. Simplicity enabled scale.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8"/>
          <p:cNvSpPr/>
          <p:nvPr/>
        </p:nvSpPr>
        <p:spPr>
          <a:xfrm>
            <a:off x="256032" y="3017520"/>
            <a:ext cx="4059936" cy="124358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8"/>
          <p:cNvSpPr/>
          <p:nvPr/>
        </p:nvSpPr>
        <p:spPr>
          <a:xfrm>
            <a:off x="256032" y="3017520"/>
            <a:ext cx="4059936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8"/>
          <p:cNvSpPr/>
          <p:nvPr/>
        </p:nvSpPr>
        <p:spPr>
          <a:xfrm>
            <a:off x="384048" y="3145536"/>
            <a:ext cx="3803904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COMMUNICATE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8"/>
          <p:cNvSpPr/>
          <p:nvPr/>
        </p:nvSpPr>
        <p:spPr>
          <a:xfrm>
            <a:off x="384048" y="3493008"/>
            <a:ext cx="3803904" cy="694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Community leaders hired into the program. Cash rewards for reporting cases. Rumor control alongside vaccination. Communities became partners, not targets.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8"/>
          <p:cNvSpPr/>
          <p:nvPr/>
        </p:nvSpPr>
        <p:spPr>
          <a:xfrm>
            <a:off x="4553712" y="3017520"/>
            <a:ext cx="4059936" cy="124358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8"/>
          <p:cNvSpPr/>
          <p:nvPr/>
        </p:nvSpPr>
        <p:spPr>
          <a:xfrm>
            <a:off x="4553712" y="3017520"/>
            <a:ext cx="4059936" cy="9144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8"/>
          <p:cNvSpPr/>
          <p:nvPr/>
        </p:nvSpPr>
        <p:spPr>
          <a:xfrm>
            <a:off x="4681728" y="3145536"/>
            <a:ext cx="3803904" cy="31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OVERCOME OPPOSITION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8"/>
          <p:cNvSpPr/>
          <p:nvPr/>
        </p:nvSpPr>
        <p:spPr>
          <a:xfrm>
            <a:off x="4681728" y="3493008"/>
            <a:ext cx="3803904" cy="694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Cold War adversaries collaborated under WHO's neutral umbrella. US funding, Soviet vaccine supply, WHO legitimacy — each essential and irreplaceable.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9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9"/>
          <p:cNvSpPr/>
          <p:nvPr/>
        </p:nvSpPr>
        <p:spPr>
          <a:xfrm>
            <a:off x="256032" y="4892040"/>
            <a:ext cx="859536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>
              <a:buClr>
                <a:srgbClr val="999999"/>
              </a:buClr>
              <a:buSzPts val="900"/>
            </a:pP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MIT Press, 2025  ·  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theformulaforbetterhealth.net</a:t>
            </a:r>
            <a:r>
              <a:rPr lang="en-US" sz="900" dirty="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900" dirty="0" err="1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formulateaching</a:t>
            </a:r>
            <a:endParaRPr lang="en-US" sz="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9"/>
          <p:cNvSpPr/>
          <p:nvPr/>
        </p:nvSpPr>
        <p:spPr>
          <a:xfrm>
            <a:off x="256032" y="91440"/>
            <a:ext cx="786384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900"/>
              <a:buFont typeface="Calibri"/>
              <a:buNone/>
            </a:pPr>
            <a:r>
              <a:rPr lang="en-US" sz="900" b="0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THE FORMULA FOR BETTER HEALTH  ·  CASE STUDY: SMALLPOX ERADICATION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9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9"/>
          <p:cNvSpPr/>
          <p:nvPr/>
        </p:nvSpPr>
        <p:spPr>
          <a:xfrm>
            <a:off x="6400800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SEE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9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9"/>
          <p:cNvSpPr/>
          <p:nvPr/>
        </p:nvSpPr>
        <p:spPr>
          <a:xfrm>
            <a:off x="7242048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BELIEVE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9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solidFill>
            <a:srgbClr val="E0DDD5"/>
          </a:solidFill>
          <a:ln w="12700" cap="flat" cmpd="sng">
            <a:solidFill>
              <a:srgbClr val="E0DD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9"/>
          <p:cNvSpPr/>
          <p:nvPr/>
        </p:nvSpPr>
        <p:spPr>
          <a:xfrm>
            <a:off x="8083296" y="54864"/>
            <a:ext cx="749808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000"/>
              <a:buFont typeface="Calibri"/>
              <a:buNone/>
            </a:pPr>
            <a:r>
              <a:rPr lang="en-US" sz="1000" b="1" i="0" u="none" strike="noStrike" cap="none">
                <a:solidFill>
                  <a:srgbClr val="3A3A3A"/>
                </a:solidFill>
                <a:latin typeface="Calibri"/>
                <a:ea typeface="Calibri"/>
                <a:cs typeface="Calibri"/>
                <a:sym typeface="Calibri"/>
              </a:rPr>
              <a:t>CREATE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9"/>
          <p:cNvSpPr/>
          <p:nvPr/>
        </p:nvSpPr>
        <p:spPr>
          <a:xfrm>
            <a:off x="310896" y="621792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3200"/>
              <a:buFont typeface="Calibri"/>
              <a:buNone/>
            </a:pPr>
            <a:r>
              <a:rPr lang="en-US" sz="3200" b="1" i="0" u="none" strike="noStrike" cap="none" dirty="0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10 Lessons from Smallpox Eradication</a:t>
            </a: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9"/>
          <p:cNvSpPr/>
          <p:nvPr/>
        </p:nvSpPr>
        <p:spPr>
          <a:xfrm>
            <a:off x="256032" y="1517904"/>
            <a:ext cx="8412480" cy="32004"/>
          </a:xfrm>
          <a:prstGeom prst="rect">
            <a:avLst/>
          </a:prstGeom>
          <a:solidFill>
            <a:srgbClr val="1A1A1A"/>
          </a:solidFill>
          <a:ln w="12700" cap="flat" cmpd="sng">
            <a:solidFill>
              <a:srgbClr val="1A1A1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9"/>
          <p:cNvSpPr/>
          <p:nvPr/>
        </p:nvSpPr>
        <p:spPr>
          <a:xfrm>
            <a:off x="256032" y="1700784"/>
            <a:ext cx="329184" cy="32918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9"/>
          <p:cNvSpPr/>
          <p:nvPr/>
        </p:nvSpPr>
        <p:spPr>
          <a:xfrm>
            <a:off x="256032" y="1700784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9"/>
          <p:cNvSpPr/>
          <p:nvPr/>
        </p:nvSpPr>
        <p:spPr>
          <a:xfrm>
            <a:off x="658368" y="1664208"/>
            <a:ext cx="374904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A clear, measurable objective drives accountability — 'zero cases' left no ambiguity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9"/>
          <p:cNvSpPr/>
          <p:nvPr/>
        </p:nvSpPr>
        <p:spPr>
          <a:xfrm>
            <a:off x="256032" y="2249424"/>
            <a:ext cx="329184" cy="32918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9"/>
          <p:cNvSpPr/>
          <p:nvPr/>
        </p:nvSpPr>
        <p:spPr>
          <a:xfrm>
            <a:off x="256032" y="2249424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9"/>
          <p:cNvSpPr/>
          <p:nvPr/>
        </p:nvSpPr>
        <p:spPr>
          <a:xfrm>
            <a:off x="658368" y="2212848"/>
            <a:ext cx="374904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Surveillance is a commitment to truth — data is a moral imperative, not just a management tool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9"/>
          <p:cNvSpPr/>
          <p:nvPr/>
        </p:nvSpPr>
        <p:spPr>
          <a:xfrm>
            <a:off x="256032" y="2798064"/>
            <a:ext cx="329184" cy="32918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9"/>
          <p:cNvSpPr/>
          <p:nvPr/>
        </p:nvSpPr>
        <p:spPr>
          <a:xfrm>
            <a:off x="256032" y="2798064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9"/>
          <p:cNvSpPr/>
          <p:nvPr/>
        </p:nvSpPr>
        <p:spPr>
          <a:xfrm>
            <a:off x="658368" y="2761488"/>
            <a:ext cx="374904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Simple, scalable tools enable global reach — simplicity is a design principle, not a compromise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9"/>
          <p:cNvSpPr/>
          <p:nvPr/>
        </p:nvSpPr>
        <p:spPr>
          <a:xfrm>
            <a:off x="256032" y="3346704"/>
            <a:ext cx="329184" cy="32918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9"/>
          <p:cNvSpPr/>
          <p:nvPr/>
        </p:nvSpPr>
        <p:spPr>
          <a:xfrm>
            <a:off x="256032" y="3346704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9"/>
          <p:cNvSpPr/>
          <p:nvPr/>
        </p:nvSpPr>
        <p:spPr>
          <a:xfrm>
            <a:off x="658368" y="3310128"/>
            <a:ext cx="374904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Management matters as much as science — Foege: the next thing to eradicate is bad management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9"/>
          <p:cNvSpPr/>
          <p:nvPr/>
        </p:nvSpPr>
        <p:spPr>
          <a:xfrm>
            <a:off x="256032" y="3895344"/>
            <a:ext cx="329184" cy="32918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9"/>
          <p:cNvSpPr/>
          <p:nvPr/>
        </p:nvSpPr>
        <p:spPr>
          <a:xfrm>
            <a:off x="256032" y="3895344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9"/>
          <p:cNvSpPr/>
          <p:nvPr/>
        </p:nvSpPr>
        <p:spPr>
          <a:xfrm>
            <a:off x="658368" y="3858768"/>
            <a:ext cx="374904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Field leaders need delegated authority — requiring approval for every decision kills campaigns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9"/>
          <p:cNvSpPr/>
          <p:nvPr/>
        </p:nvSpPr>
        <p:spPr>
          <a:xfrm>
            <a:off x="4572000" y="1700784"/>
            <a:ext cx="329184" cy="32918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9"/>
          <p:cNvSpPr/>
          <p:nvPr/>
        </p:nvSpPr>
        <p:spPr>
          <a:xfrm>
            <a:off x="4572000" y="1700784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9"/>
          <p:cNvSpPr/>
          <p:nvPr/>
        </p:nvSpPr>
        <p:spPr>
          <a:xfrm>
            <a:off x="4974336" y="1664208"/>
            <a:ext cx="374904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Certainty kills adaptability — humility and willingness to abandon what isn't working is essential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9"/>
          <p:cNvSpPr/>
          <p:nvPr/>
        </p:nvSpPr>
        <p:spPr>
          <a:xfrm>
            <a:off x="4572000" y="2249424"/>
            <a:ext cx="329184" cy="32918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9"/>
          <p:cNvSpPr/>
          <p:nvPr/>
        </p:nvSpPr>
        <p:spPr>
          <a:xfrm>
            <a:off x="4572000" y="2249424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9"/>
          <p:cNvSpPr/>
          <p:nvPr/>
        </p:nvSpPr>
        <p:spPr>
          <a:xfrm>
            <a:off x="4974336" y="2212848"/>
            <a:ext cx="374904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Coalitions and trust are the glue — Cold War rivals collaborated under WHO's neutral umbrella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9"/>
          <p:cNvSpPr/>
          <p:nvPr/>
        </p:nvSpPr>
        <p:spPr>
          <a:xfrm>
            <a:off x="4572000" y="2798064"/>
            <a:ext cx="329184" cy="32918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9"/>
          <p:cNvSpPr/>
          <p:nvPr/>
        </p:nvSpPr>
        <p:spPr>
          <a:xfrm>
            <a:off x="4572000" y="2798064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9"/>
          <p:cNvSpPr/>
          <p:nvPr/>
        </p:nvSpPr>
        <p:spPr>
          <a:xfrm>
            <a:off x="4974336" y="2761488"/>
            <a:ext cx="374904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Communities are partners, not targets — interventions operating within local values succeed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9"/>
          <p:cNvSpPr/>
          <p:nvPr/>
        </p:nvSpPr>
        <p:spPr>
          <a:xfrm>
            <a:off x="4572000" y="3346704"/>
            <a:ext cx="329184" cy="32918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9"/>
          <p:cNvSpPr/>
          <p:nvPr/>
        </p:nvSpPr>
        <p:spPr>
          <a:xfrm>
            <a:off x="4572000" y="3346704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9"/>
          <p:cNvSpPr/>
          <p:nvPr/>
        </p:nvSpPr>
        <p:spPr>
          <a:xfrm>
            <a:off x="4974336" y="3310128"/>
            <a:ext cx="374904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Political will must be built — framing the mission as a legacy question is a technical skill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9"/>
          <p:cNvSpPr/>
          <p:nvPr/>
        </p:nvSpPr>
        <p:spPr>
          <a:xfrm>
            <a:off x="4572000" y="3895344"/>
            <a:ext cx="329184" cy="329184"/>
          </a:xfrm>
          <a:prstGeom prst="rect">
            <a:avLst/>
          </a:prstGeom>
          <a:solidFill>
            <a:srgbClr val="00C8D4"/>
          </a:solidFill>
          <a:ln w="12700" cap="flat" cmpd="sng">
            <a:solidFill>
              <a:srgbClr val="00C8D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9"/>
          <p:cNvSpPr/>
          <p:nvPr/>
        </p:nvSpPr>
        <p:spPr>
          <a:xfrm>
            <a:off x="4572000" y="3895344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1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9"/>
          <p:cNvSpPr/>
          <p:nvPr/>
        </p:nvSpPr>
        <p:spPr>
          <a:xfrm>
            <a:off x="4974336" y="3858768"/>
            <a:ext cx="3749040" cy="493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lang="en-US" sz="1300" b="0" i="0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Public health success makes itself invisible — sustaining protection requires making it visible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9"/>
          <p:cNvSpPr/>
          <p:nvPr/>
        </p:nvSpPr>
        <p:spPr>
          <a:xfrm>
            <a:off x="256032" y="4663440"/>
            <a:ext cx="8412480" cy="21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400"/>
              <a:buFont typeface="Calibri"/>
              <a:buNone/>
            </a:pPr>
            <a:r>
              <a:rPr lang="en-US" sz="1400" b="1" i="1" u="none" strike="noStrike" cap="none">
                <a:solidFill>
                  <a:srgbClr val="1A1A1A"/>
                </a:solidFill>
                <a:latin typeface="Calibri"/>
                <a:ea typeface="Calibri"/>
                <a:cs typeface="Calibri"/>
                <a:sym typeface="Calibri"/>
              </a:rPr>
              <a:t>Eradication is the ultimate in equity — for everyone, forever.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c6c834-5500-4d34-8d4a-2e90563177f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5719744DB93641A8403A60BF24F6D2" ma:contentTypeVersion="15" ma:contentTypeDescription="Create a new document." ma:contentTypeScope="" ma:versionID="5f36845b1f1627a778cdf16d10f379a3">
  <xsd:schema xmlns:xsd="http://www.w3.org/2001/XMLSchema" xmlns:xs="http://www.w3.org/2001/XMLSchema" xmlns:p="http://schemas.microsoft.com/office/2006/metadata/properties" xmlns:ns2="89c6c834-5500-4d34-8d4a-2e90563177f5" xmlns:ns3="8cc82467-8cb5-4206-ba7c-5e39ccabeebb" targetNamespace="http://schemas.microsoft.com/office/2006/metadata/properties" ma:root="true" ma:fieldsID="da4900190a686e0e4816f311ebe1f90b" ns2:_="" ns3:_="">
    <xsd:import namespace="89c6c834-5500-4d34-8d4a-2e90563177f5"/>
    <xsd:import namespace="8cc82467-8cb5-4206-ba7c-5e39ccabee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c6c834-5500-4d34-8d4a-2e90563177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2f55c54-333a-4ed3-a999-6f0836af51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82467-8cb5-4206-ba7c-5e39ccabeeb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88D826-A2FA-4D6B-A1EF-DA91FDB18B63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http://www.w3.org/XML/1998/namespace"/>
    <ds:schemaRef ds:uri="8cc82467-8cb5-4206-ba7c-5e39ccabeebb"/>
    <ds:schemaRef ds:uri="89c6c834-5500-4d34-8d4a-2e90563177f5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A4EC1D0-1784-44E2-A52E-692C805769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39778A-2037-41EB-8820-AA06DEF9B5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c6c834-5500-4d34-8d4a-2e90563177f5"/>
    <ds:schemaRef ds:uri="8cc82467-8cb5-4206-ba7c-5e39ccabee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1646</Words>
  <Application>Microsoft Macintosh PowerPoint</Application>
  <PresentationFormat>On-screen Show (16:9)</PresentationFormat>
  <Paragraphs>202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PptxGenJS</dc:creator>
  <cp:lastModifiedBy>Tom Frieden</cp:lastModifiedBy>
  <cp:revision>1</cp:revision>
  <dcterms:created xsi:type="dcterms:W3CDTF">2026-02-28T15:58:52Z</dcterms:created>
  <dcterms:modified xsi:type="dcterms:W3CDTF">2026-03-16T21:17:50Z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2026-02-28T16:04:42Z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762de5b4-45da-4234-a5e1-ee3e978f8a57</vt:lpwstr>
  </property>
  <property fmtid="{D5CDD505-2E9C-101B-9397-08002B2CF9AE}" pid="7" name="MSIP_Label_defa4170-0d19-0005-0004-bc88714345d2_ActionId">
    <vt:lpwstr>ba2c0292-3776-4c78-bb7b-6bfddbd9fd11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  <property fmtid="{D5CDD505-2E9C-101B-9397-08002B2CF9AE}" pid="10" name="ContentTypeId">
    <vt:lpwstr>0x010100C15719744DB93641A8403A60BF24F6D2</vt:lpwstr>
  </property>
  <property fmtid="{D5CDD505-2E9C-101B-9397-08002B2CF9AE}" pid="11" name="MediaServiceImageTags">
    <vt:lpwstr/>
  </property>
</Properties>
</file>