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O3btXKubzM18Jfeat3cnvDXZ7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6"/>
  </p:normalViewPr>
  <p:slideViewPr>
    <p:cSldViewPr snapToGrid="0">
      <p:cViewPr varScale="1">
        <p:scale>
          <a:sx n="154" d="100"/>
          <a:sy n="154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" name="Google Shape;43;p3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4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Google Shape;93;p5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5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6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Google Shape;140;p7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7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p8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8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6" name="Google Shape;206;p9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9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594360" y="50292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CASE STUDY: SEE / BELIEVE / CREATE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594360" y="960120"/>
            <a:ext cx="5856316" cy="146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5200"/>
              <a:buFont typeface="Georgia"/>
              <a:buNone/>
            </a:pPr>
            <a:r>
              <a:rPr lang="en-US" sz="5200" b="1" dirty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rPr>
              <a:t>Smoke-Free New York</a:t>
            </a:r>
            <a:endParaRPr sz="5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594360" y="2423160"/>
            <a:ext cx="79552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200"/>
              <a:buFont typeface="Calibri"/>
              <a:buNone/>
            </a:pPr>
            <a:r>
              <a:rPr lang="en-US" sz="2000" i="1" dirty="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Politics, Strategy, and Progress Despite Opposition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94360" y="3090671"/>
            <a:ext cx="5279417" cy="45719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594360" y="3218688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New York City, 2001–2003</a:t>
            </a:r>
            <a:r>
              <a:rPr lang="en-US" sz="13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    Chapter 8: Progress Despite Opposition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594360" y="44805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Tom Frieden  ·  MIT Press, 2025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2FAE71-EBD6-C394-3E4B-977798633A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6657" y="388609"/>
            <a:ext cx="2950183" cy="43662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A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lang="en-US" sz="24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Core Political Problem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457200" y="868680"/>
            <a:ext cx="8229600" cy="1280160"/>
          </a:xfrm>
          <a:prstGeom prst="rect">
            <a:avLst/>
          </a:prstGeom>
          <a:solidFill>
            <a:srgbClr val="E0F0F0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457200" y="868680"/>
            <a:ext cx="91440" cy="128016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685800" y="905256"/>
            <a:ext cx="7772400" cy="1207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63500" rIns="63500" bIns="635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400"/>
              <a:buFont typeface="Georgia"/>
              <a:buNone/>
            </a:pPr>
            <a:r>
              <a:rPr lang="en-US" sz="1400" i="1">
                <a:solidFill>
                  <a:srgbClr val="1C2B3A"/>
                </a:solidFill>
                <a:latin typeface="Georgia"/>
                <a:ea typeface="Georgia"/>
                <a:cs typeface="Georgia"/>
                <a:sym typeface="Georgia"/>
              </a:rPr>
              <a:t>“Thunder is good, thunder is impressive, but it’s lightning that does the work.”</a:t>
            </a:r>
            <a:br>
              <a:rPr lang="en-US" sz="1100">
                <a:solidFill>
                  <a:srgbClr val="6B7A8D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US" sz="1100">
                <a:solidFill>
                  <a:srgbClr val="6B7A8D"/>
                </a:solidFill>
                <a:latin typeface="Georgia"/>
                <a:ea typeface="Georgia"/>
                <a:cs typeface="Georgia"/>
                <a:sym typeface="Georgia"/>
              </a:rPr>
              <a:t>— Mark Twain</a:t>
            </a:r>
            <a:br>
              <a:rPr lang="en-US" sz="1100">
                <a:solidFill>
                  <a:srgbClr val="6B7A8D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US" sz="1400" b="1" i="1">
                <a:solidFill>
                  <a:srgbClr val="006666"/>
                </a:solidFill>
                <a:latin typeface="Georgia"/>
                <a:ea typeface="Georgia"/>
                <a:cs typeface="Georgia"/>
                <a:sym typeface="Georgia"/>
              </a:rPr>
              <a:t>“In public health, it’s law and regulation that do the work.”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100"/>
              <a:buFont typeface="Georgia"/>
              <a:buNone/>
            </a:pPr>
            <a:r>
              <a:rPr lang="en-US" sz="1100">
                <a:solidFill>
                  <a:srgbClr val="6B7A8D"/>
                </a:solidFill>
                <a:latin typeface="Georgia"/>
                <a:ea typeface="Georgia"/>
                <a:cs typeface="Georgia"/>
                <a:sym typeface="Georgia"/>
              </a:rPr>
              <a:t>— Mayor Michael Bloomberg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457200" y="2331720"/>
            <a:ext cx="3749040" cy="21945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457200" y="2331720"/>
            <a:ext cx="3749040" cy="347472"/>
          </a:xfrm>
          <a:prstGeom prst="rect">
            <a:avLst/>
          </a:prstGeom>
          <a:solidFill>
            <a:srgbClr val="B03030"/>
          </a:solidFill>
          <a:ln w="12700" cap="flat" cmpd="sng">
            <a:solidFill>
              <a:srgbClr val="B0303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457200" y="2331720"/>
            <a:ext cx="374904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Concentrated Losers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594360" y="2788920"/>
            <a:ext cx="347472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Tobacco industry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Bar/restaurant owners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Immediate, large financial losses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Well-organized and politically connected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4937760" y="2331720"/>
            <a:ext cx="3749040" cy="21945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4937760" y="2331720"/>
            <a:ext cx="3749040" cy="347472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4937760" y="2331720"/>
            <a:ext cx="374904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Diffuse Winners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5074920" y="2788920"/>
            <a:ext cx="347472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Workers protected from secondhand smoke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Nonsmoking patrons and families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Benefits diffuse, future, unquantified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Unorganized—no political structure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" name="Google Shape;37;p2"/>
          <p:cNvCxnSpPr/>
          <p:nvPr/>
        </p:nvCxnSpPr>
        <p:spPr>
          <a:xfrm>
            <a:off x="4206240" y="3429000"/>
            <a:ext cx="731520" cy="0"/>
          </a:xfrm>
          <a:prstGeom prst="straightConnector1">
            <a:avLst/>
          </a:prstGeom>
          <a:noFill/>
          <a:ln w="12700" cap="flat" cmpd="sng">
            <a:solidFill>
              <a:srgbClr val="6B7A8D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8" name="Google Shape;38;p2"/>
          <p:cNvSpPr/>
          <p:nvPr/>
        </p:nvSpPr>
        <p:spPr>
          <a:xfrm>
            <a:off x="4160545" y="3108902"/>
            <a:ext cx="822900" cy="3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600"/>
              <a:buFont typeface="Georgia"/>
              <a:buNone/>
            </a:pPr>
            <a:r>
              <a:rPr lang="en-US" sz="1600" b="1">
                <a:solidFill>
                  <a:srgbClr val="6B7A8D"/>
                </a:solidFill>
                <a:latin typeface="Georgia"/>
                <a:ea typeface="Georgia"/>
                <a:cs typeface="Georgia"/>
                <a:sym typeface="Georgia"/>
              </a:rPr>
              <a:t>vs.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FEF"/>
          </a:solidFill>
          <a:ln w="12700" cap="flat" cmpd="sng">
            <a:solidFill>
              <a:srgbClr val="E8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0" y="4828032"/>
            <a:ext cx="91440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6B7A8D"/>
              </a:buClr>
              <a:buSzPts val="900"/>
            </a:pP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theformulaforbetterhealth.org</a:t>
            </a: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A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365760" y="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lang="en-US" sz="24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 Four-Part Political Framework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365760" y="749808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Chapter 8: Progress Despite Opposition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365760" y="1143000"/>
            <a:ext cx="4023360" cy="16459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365760" y="1143000"/>
            <a:ext cx="91440" cy="164592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566928" y="123444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1500"/>
              <a:buFont typeface="Georgia"/>
              <a:buNone/>
            </a:pPr>
            <a:r>
              <a:rPr lang="en-US" sz="1500" b="1">
                <a:solidFill>
                  <a:srgbClr val="008B8B"/>
                </a:solidFill>
                <a:latin typeface="Georgia"/>
                <a:ea typeface="Georgia"/>
                <a:cs typeface="Georgia"/>
                <a:sym typeface="Georgia"/>
              </a:rPr>
              <a:t>Winners &amp; Losers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566928" y="1600200"/>
            <a:ext cx="365760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Who gains from this policy? Who loses? Why are losers better organized?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4754880" y="1143000"/>
            <a:ext cx="4023360" cy="16459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/>
          <p:nvPr/>
        </p:nvSpPr>
        <p:spPr>
          <a:xfrm>
            <a:off x="4754880" y="1143000"/>
            <a:ext cx="91440" cy="164592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4956048" y="123444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1500"/>
              <a:buFont typeface="Georgia"/>
              <a:buNone/>
            </a:pPr>
            <a:r>
              <a:rPr lang="en-US" sz="1500" b="1">
                <a:solidFill>
                  <a:srgbClr val="008B8B"/>
                </a:solidFill>
                <a:latin typeface="Georgia"/>
                <a:ea typeface="Georgia"/>
                <a:cs typeface="Georgia"/>
                <a:sym typeface="Georgia"/>
              </a:rPr>
              <a:t>Deciders &amp; Influencers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4956048" y="1600200"/>
            <a:ext cx="365760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Who makes the binding decision? Who shapes that decision-maker?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365760" y="2926080"/>
            <a:ext cx="4023360" cy="16459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365760" y="2926080"/>
            <a:ext cx="91440" cy="164592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66928" y="301752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1500"/>
              <a:buFont typeface="Georgia"/>
              <a:buNone/>
            </a:pPr>
            <a:r>
              <a:rPr lang="en-US" sz="1500" b="1">
                <a:solidFill>
                  <a:srgbClr val="008B8B"/>
                </a:solidFill>
                <a:latin typeface="Georgia"/>
                <a:ea typeface="Georgia"/>
                <a:cs typeface="Georgia"/>
                <a:sym typeface="Georgia"/>
              </a:rPr>
              <a:t>Advocates &amp; Partnerships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566928" y="3383280"/>
            <a:ext cx="365760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Who speaks for the diffuse winners? What coalition makes benefits visible?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4754880" y="2926080"/>
            <a:ext cx="4023360" cy="16459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4754880" y="2926080"/>
            <a:ext cx="91440" cy="164592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4956048" y="301752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1500"/>
              <a:buFont typeface="Georgia"/>
              <a:buNone/>
            </a:pPr>
            <a:r>
              <a:rPr lang="en-US" sz="1500" b="1">
                <a:solidFill>
                  <a:srgbClr val="008B8B"/>
                </a:solidFill>
                <a:latin typeface="Georgia"/>
                <a:ea typeface="Georgia"/>
                <a:cs typeface="Georgia"/>
                <a:sym typeface="Georgia"/>
              </a:rPr>
              <a:t>Pragmatism &amp; Timing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4956048" y="3383280"/>
            <a:ext cx="365760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When in the political cycle to act? How to meet political constraints without compromising substance?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FEF"/>
          </a:solidFill>
          <a:ln w="12700" cap="flat" cmpd="sng">
            <a:solidFill>
              <a:srgbClr val="E8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0" y="4828032"/>
            <a:ext cx="91440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6B7A8D"/>
              </a:buClr>
              <a:buSzPts val="900"/>
            </a:pP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theformulaforbetterhealth.org</a:t>
            </a: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A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lang="en-US" sz="24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1. Winners &amp; Losers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365760" y="749808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Why concentrated losses defeat diffuse benefits—and how to overcome this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457200" y="1115568"/>
            <a:ext cx="8229600" cy="731520"/>
          </a:xfrm>
          <a:prstGeom prst="rect">
            <a:avLst/>
          </a:prstGeom>
          <a:solidFill>
            <a:srgbClr val="E0F0F0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594360" y="1115568"/>
            <a:ext cx="795528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400"/>
              <a:buFont typeface="Georgia"/>
              <a:buNone/>
            </a:pPr>
            <a:r>
              <a:rPr lang="en-US" sz="1400" b="1" i="1">
                <a:solidFill>
                  <a:srgbClr val="006666"/>
                </a:solidFill>
                <a:latin typeface="Georgia"/>
                <a:ea typeface="Georgia"/>
                <a:cs typeface="Georgia"/>
                <a:sym typeface="Georgia"/>
              </a:rPr>
              <a:t>“Yeah, but not one of those people ever thanked me.”</a:t>
            </a:r>
            <a:r>
              <a:rPr lang="en-US" sz="1100" i="1">
                <a:solidFill>
                  <a:srgbClr val="6B7A8D"/>
                </a:solidFill>
                <a:latin typeface="Georgia"/>
                <a:ea typeface="Georgia"/>
                <a:cs typeface="Georgia"/>
                <a:sym typeface="Georgia"/>
              </a:rPr>
              <a:t>  — Mayor Bloomberg, on 35 million lives saved by his philanthropy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4"/>
          <p:cNvSpPr/>
          <p:nvPr/>
        </p:nvSpPr>
        <p:spPr>
          <a:xfrm>
            <a:off x="457200" y="1965960"/>
            <a:ext cx="475488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457200" y="1965960"/>
            <a:ext cx="475488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</a:pPr>
            <a:r>
              <a:rPr lang="en-US" sz="18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1024128" y="1965960"/>
            <a:ext cx="7662672" cy="6400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dist="25400" dir="8100000" algn="bl" rotWithShape="0">
              <a:srgbClr val="000000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1143000" y="1965960"/>
            <a:ext cx="740664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250"/>
              <a:buFont typeface="Calibri"/>
              <a:buNone/>
            </a:pPr>
            <a:r>
              <a:rPr lang="en-US" sz="1250" b="1">
                <a:solidFill>
                  <a:srgbClr val="006666"/>
                </a:solidFill>
                <a:latin typeface="Calibri"/>
                <a:ea typeface="Calibri"/>
                <a:cs typeface="Calibri"/>
                <a:sym typeface="Calibri"/>
              </a:rPr>
              <a:t>Map the losers first  </a:t>
            </a:r>
            <a:r>
              <a:rPr lang="en-US" sz="125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Identify concentrated, immediate losses—tobacco industry, bar owners. These actors have motive, money, and organization. Their opposition is predictable.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4"/>
          <p:cNvSpPr/>
          <p:nvPr/>
        </p:nvSpPr>
        <p:spPr>
          <a:xfrm>
            <a:off x="457200" y="2788920"/>
            <a:ext cx="475488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4"/>
          <p:cNvSpPr/>
          <p:nvPr/>
        </p:nvSpPr>
        <p:spPr>
          <a:xfrm>
            <a:off x="457200" y="2788920"/>
            <a:ext cx="475488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</a:pPr>
            <a:r>
              <a:rPr lang="en-US" sz="18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1024128" y="2788920"/>
            <a:ext cx="7662672" cy="6400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dist="25400" dir="8100000" algn="bl" rotWithShape="0">
              <a:srgbClr val="000000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1143000" y="2788920"/>
            <a:ext cx="740664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250"/>
              <a:buFont typeface="Calibri"/>
              <a:buNone/>
            </a:pPr>
            <a:r>
              <a:rPr lang="en-US" sz="1250" b="1">
                <a:solidFill>
                  <a:srgbClr val="006666"/>
                </a:solidFill>
                <a:latin typeface="Calibri"/>
                <a:ea typeface="Calibri"/>
                <a:cs typeface="Calibri"/>
                <a:sym typeface="Calibri"/>
              </a:rPr>
              <a:t>Organize the winners  </a:t>
            </a:r>
            <a:r>
              <a:rPr lang="en-US" sz="125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Bar workers were diffuse. BREATHE and advocacy coalitions gave them a structure. Martinah Payne-Yehuda gave them a face. Winning requires making diffuse benefits visible and urgent.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457200" y="3611880"/>
            <a:ext cx="475488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457200" y="3611880"/>
            <a:ext cx="475488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</a:pPr>
            <a:r>
              <a:rPr lang="en-US" sz="18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1024128" y="3611880"/>
            <a:ext cx="7662672" cy="6400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dist="25400" dir="8100000" algn="bl" rotWithShape="0">
              <a:srgbClr val="000000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4"/>
          <p:cNvSpPr/>
          <p:nvPr/>
        </p:nvSpPr>
        <p:spPr>
          <a:xfrm>
            <a:off x="1143000" y="3611880"/>
            <a:ext cx="740664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250"/>
              <a:buFont typeface="Calibri"/>
              <a:buNone/>
            </a:pPr>
            <a:r>
              <a:rPr lang="en-US" sz="1250" b="1">
                <a:solidFill>
                  <a:srgbClr val="006666"/>
                </a:solidFill>
                <a:latin typeface="Calibri"/>
                <a:ea typeface="Calibri"/>
                <a:cs typeface="Calibri"/>
                <a:sym typeface="Calibri"/>
              </a:rPr>
              <a:t>Measure asymmetry  </a:t>
            </a:r>
            <a:r>
              <a:rPr lang="en-US" sz="125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The soda tax faced a bigger, better-organized industry and a weaker winner coalition. Same mayor, same evidence, same city—different political conditions, different outcome.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4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FEF"/>
          </a:solidFill>
          <a:ln w="12700" cap="flat" cmpd="sng">
            <a:solidFill>
              <a:srgbClr val="E8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0" y="4828032"/>
            <a:ext cx="91440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6B7A8D"/>
              </a:buClr>
              <a:buSzPts val="900"/>
            </a:pP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theformulaforbetterhealth.org</a:t>
            </a: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A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lang="en-US" sz="24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2. Deciders &amp; Influencers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5"/>
          <p:cNvSpPr/>
          <p:nvPr/>
        </p:nvSpPr>
        <p:spPr>
          <a:xfrm>
            <a:off x="365760" y="749808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300"/>
              <a:buFont typeface="Calibri"/>
              <a:buNone/>
            </a:pPr>
            <a:r>
              <a:rPr lang="en-US" sz="1300" i="1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Who makes the binding decision? Who influences them? When is the right moment to act?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457200" y="1115568"/>
            <a:ext cx="8229600" cy="1417320"/>
          </a:xfrm>
          <a:prstGeom prst="rect">
            <a:avLst/>
          </a:prstGeom>
          <a:solidFill>
            <a:srgbClr val="E8F5E9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457200" y="1115568"/>
            <a:ext cx="91440" cy="141732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658368" y="1161288"/>
            <a:ext cx="77724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A6D34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2A6D34"/>
                </a:solidFill>
                <a:latin typeface="Georgia"/>
                <a:ea typeface="Georgia"/>
                <a:cs typeface="Georgia"/>
                <a:sym typeface="Georgia"/>
              </a:rPr>
              <a:t>Cherner’s Pre-Election Questionnaire Strategy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658368" y="1481328"/>
            <a:ext cx="7772400" cy="96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50"/>
              <a:buFont typeface="Calibri"/>
              <a:buNone/>
            </a:pPr>
            <a:r>
              <a:rPr lang="en-US" sz="1250" dirty="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Before the 2001 election, BREATHE sent written questionnaires to every mayoral and City Council candidate requesting their position on smoke-free workplaces.</a:t>
            </a:r>
            <a:endParaRPr sz="12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50"/>
              <a:buFont typeface="Calibri"/>
              <a:buNone/>
            </a:pPr>
            <a:r>
              <a:rPr lang="en-US" sz="1250" dirty="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Bloomberg and most Council members committed in writing. Cherner published every response publicly.</a:t>
            </a:r>
            <a:endParaRPr sz="12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50"/>
              <a:buFont typeface="Calibri"/>
              <a:buNone/>
            </a:pPr>
            <a:r>
              <a:rPr lang="en-US" sz="1250" b="1" dirty="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Result: </a:t>
            </a:r>
            <a:r>
              <a:rPr lang="en-US" sz="1250" dirty="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Reversing a public, written commitment is visible and costly. The record was structural leverage—not rhetoric.</a:t>
            </a:r>
            <a:endParaRPr sz="12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457200" y="2651760"/>
            <a:ext cx="8229600" cy="822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76200" dist="25400" dir="8100000" algn="bl" rotWithShape="0">
              <a:srgbClr val="000000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457200" y="2651760"/>
            <a:ext cx="91440" cy="82296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685800" y="2651760"/>
            <a:ext cx="7863840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008B8B"/>
                </a:solidFill>
                <a:latin typeface="Calibri"/>
                <a:ea typeface="Calibri"/>
                <a:cs typeface="Calibri"/>
                <a:sym typeface="Calibri"/>
              </a:rPr>
              <a:t>Reach deciders before industry organizes opposition  </a:t>
            </a: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Pre-election, the cost of committing is low. Post-election, organized industry opposition raises the cost of following through. Cherner locked in commitments at the lowest-cost moment.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457200" y="3611880"/>
            <a:ext cx="8229600" cy="822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76200" dist="25400" dir="8100000" algn="bl" rotWithShape="0">
              <a:srgbClr val="000000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457200" y="3611880"/>
            <a:ext cx="91440" cy="822960"/>
          </a:xfrm>
          <a:prstGeom prst="rect">
            <a:avLst/>
          </a:prstGeom>
          <a:solidFill>
            <a:srgbClr val="006666"/>
          </a:solidFill>
          <a:ln w="12700" cap="flat" cmpd="sng">
            <a:solidFill>
              <a:srgbClr val="00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685800" y="3611880"/>
            <a:ext cx="7863840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006666"/>
                </a:solidFill>
                <a:latin typeface="Calibri"/>
                <a:ea typeface="Calibri"/>
                <a:cs typeface="Calibri"/>
                <a:sym typeface="Calibri"/>
              </a:rPr>
              <a:t>Bloomberg: an unusual combination of decider and champion  </a:t>
            </a: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He had authority over the health department and had self-financed his election—reducing his dependence on the industries that opposed the law. Identifying deciders who are also champions is the highest-leverage starting point.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FEF"/>
          </a:solidFill>
          <a:ln w="12700" cap="flat" cmpd="sng">
            <a:solidFill>
              <a:srgbClr val="E8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0" y="4828032"/>
            <a:ext cx="91440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6B7A8D"/>
              </a:buClr>
              <a:buSzPts val="900"/>
            </a:pP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theformulaforbetterhealth.org</a:t>
            </a: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A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6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lang="en-US" sz="24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3. Advocates &amp; Partnerships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365760" y="749808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Public health agencies cannot advocate for their own programs. Outside advocates are indispensable.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6"/>
          <p:cNvSpPr/>
          <p:nvPr/>
        </p:nvSpPr>
        <p:spPr>
          <a:xfrm>
            <a:off x="457200" y="1115568"/>
            <a:ext cx="82296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1500"/>
              <a:buFont typeface="Georgia"/>
              <a:buNone/>
            </a:pPr>
            <a:r>
              <a:rPr lang="en-US" sz="1500" b="1" dirty="0">
                <a:solidFill>
                  <a:srgbClr val="008B8B"/>
                </a:solidFill>
                <a:latin typeface="Georgia"/>
                <a:ea typeface="Georgia"/>
                <a:cs typeface="Georgia"/>
                <a:sym typeface="Georgia"/>
              </a:rPr>
              <a:t>The Triad for Sustained Progress</a:t>
            </a: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6"/>
          <p:cNvSpPr/>
          <p:nvPr/>
        </p:nvSpPr>
        <p:spPr>
          <a:xfrm>
            <a:off x="457200" y="1508760"/>
            <a:ext cx="2651760" cy="13716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88900" dist="254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6"/>
          <p:cNvSpPr/>
          <p:nvPr/>
        </p:nvSpPr>
        <p:spPr>
          <a:xfrm>
            <a:off x="457200" y="1508760"/>
            <a:ext cx="2651760" cy="329184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6"/>
          <p:cNvSpPr/>
          <p:nvPr/>
        </p:nvSpPr>
        <p:spPr>
          <a:xfrm>
            <a:off x="457200" y="1508760"/>
            <a:ext cx="26517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lang="en-US" sz="11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Strong Government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548640" y="1874520"/>
            <a:ext cx="2468880" cy="96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Bloomberg’s administration set the agenda and provided legal authority. Government alone is too slow and susceptible to political interference.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6"/>
          <p:cNvSpPr/>
          <p:nvPr/>
        </p:nvSpPr>
        <p:spPr>
          <a:xfrm>
            <a:off x="3291840" y="1508760"/>
            <a:ext cx="2651760" cy="13716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88900" dist="254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3291840" y="1508760"/>
            <a:ext cx="2651760" cy="329184"/>
          </a:xfrm>
          <a:prstGeom prst="rect">
            <a:avLst/>
          </a:prstGeom>
          <a:solidFill>
            <a:srgbClr val="006666"/>
          </a:solidFill>
          <a:ln w="12700" cap="flat" cmpd="sng">
            <a:solidFill>
              <a:srgbClr val="00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3291840" y="1508760"/>
            <a:ext cx="26517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lang="en-US" sz="11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Proactive Civil Society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3383280" y="1874520"/>
            <a:ext cx="2468880" cy="96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BREATHE, ALA, ACS, AHA sustained pressure over the two-year campaign and made diffuse benefits visible through organized advocacy.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6"/>
          <p:cNvSpPr/>
          <p:nvPr/>
        </p:nvSpPr>
        <p:spPr>
          <a:xfrm>
            <a:off x="6126480" y="1508760"/>
            <a:ext cx="2651760" cy="13716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88900" dist="254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6126480" y="1508760"/>
            <a:ext cx="2651760" cy="329184"/>
          </a:xfrm>
          <a:prstGeom prst="rect">
            <a:avLst/>
          </a:prstGeom>
          <a:solidFill>
            <a:srgbClr val="007777"/>
          </a:solidFill>
          <a:ln w="12700" cap="flat" cmpd="sng">
            <a:solidFill>
              <a:srgbClr val="00777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6"/>
          <p:cNvSpPr/>
          <p:nvPr/>
        </p:nvSpPr>
        <p:spPr>
          <a:xfrm>
            <a:off x="6126480" y="1508760"/>
            <a:ext cx="26517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lang="en-US" sz="11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Rigorous Monitoring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6217920" y="1874520"/>
            <a:ext cx="2468880" cy="96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Data on smoking rates, worker exposure, and health outcomes created accountability and enabled course correction.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457200" y="2999232"/>
            <a:ext cx="8229600" cy="1444752"/>
          </a:xfrm>
          <a:prstGeom prst="rect">
            <a:avLst/>
          </a:prstGeom>
          <a:solidFill>
            <a:srgbClr val="D6EAF8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457200" y="2999232"/>
            <a:ext cx="91440" cy="1444752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658368" y="3044952"/>
            <a:ext cx="77724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006666"/>
                </a:solidFill>
                <a:latin typeface="Georgia"/>
                <a:ea typeface="Georgia"/>
                <a:cs typeface="Georgia"/>
                <a:sym typeface="Georgia"/>
              </a:rPr>
              <a:t>The Most Persuasive Witness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6"/>
          <p:cNvSpPr/>
          <p:nvPr/>
        </p:nvSpPr>
        <p:spPr>
          <a:xfrm>
            <a:off x="658368" y="3364992"/>
            <a:ext cx="777240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50"/>
              <a:buFont typeface="Calibri"/>
              <a:buNone/>
            </a:pPr>
            <a:r>
              <a:rPr lang="en-US" sz="125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Martinah Payne-Yehuda, a pregnant waitress, testified alongside Mayor Bloomberg, Nobel Laureate Harold Varmus, and the health commissioner.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50"/>
              <a:buFont typeface="Calibri"/>
              <a:buNone/>
            </a:pPr>
            <a:r>
              <a:rPr lang="en-US" sz="1250" i="1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City Council leaders reported her testimony was by far the most powerful. </a:t>
            </a:r>
            <a:r>
              <a:rPr lang="en-US" sz="1250" b="1" i="1">
                <a:solidFill>
                  <a:srgbClr val="006666"/>
                </a:solidFill>
                <a:latin typeface="Calibri"/>
                <a:ea typeface="Calibri"/>
                <a:cs typeface="Calibri"/>
                <a:sym typeface="Calibri"/>
              </a:rPr>
              <a:t>“There simply is no answer to why she had to continue to be exposed and risk her pregnancy so people could smoke in her workplace.”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FEF"/>
          </a:solidFill>
          <a:ln w="12700" cap="flat" cmpd="sng">
            <a:solidFill>
              <a:srgbClr val="E8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0" y="4828032"/>
            <a:ext cx="91440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6B7A8D"/>
              </a:buClr>
              <a:buSzPts val="900"/>
            </a:pP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theformulaforbetterhealth.org</a:t>
            </a: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A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lang="en-US" sz="24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4. Pragmatism &amp; Timing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7"/>
          <p:cNvSpPr/>
          <p:nvPr/>
        </p:nvSpPr>
        <p:spPr>
          <a:xfrm>
            <a:off x="365760" y="749808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Do the hard things first. Meet political constraints without compromising substance.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7"/>
          <p:cNvSpPr/>
          <p:nvPr/>
        </p:nvSpPr>
        <p:spPr>
          <a:xfrm>
            <a:off x="457200" y="1115568"/>
            <a:ext cx="4023360" cy="1188720"/>
          </a:xfrm>
          <a:prstGeom prst="rect">
            <a:avLst/>
          </a:prstGeom>
          <a:solidFill>
            <a:srgbClr val="E0F0F0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457200" y="1115568"/>
            <a:ext cx="91440" cy="118872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658368" y="1152144"/>
            <a:ext cx="3657600" cy="1115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300"/>
              <a:buFont typeface="Georgia"/>
              <a:buNone/>
            </a:pPr>
            <a:r>
              <a:rPr lang="en-US" sz="1300" b="1" i="1">
                <a:solidFill>
                  <a:srgbClr val="006666"/>
                </a:solidFill>
                <a:latin typeface="Georgia"/>
                <a:ea typeface="Georgia"/>
                <a:cs typeface="Georgia"/>
                <a:sym typeface="Georgia"/>
              </a:rPr>
              <a:t>“Nothing doing. If secondhand smoke is killing people today, we ban it today. No delay for bars.”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000"/>
              <a:buFont typeface="Georgia"/>
              <a:buNone/>
            </a:pPr>
            <a:r>
              <a:rPr lang="en-US" sz="1000">
                <a:solidFill>
                  <a:srgbClr val="6B7A8D"/>
                </a:solidFill>
                <a:latin typeface="Georgia"/>
                <a:ea typeface="Georgia"/>
                <a:cs typeface="Georgia"/>
                <a:sym typeface="Georgia"/>
              </a:rPr>
              <a:t>— Mayor Bloomberg, rejecting a 3-year delay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4663440" y="1115568"/>
            <a:ext cx="4023360" cy="11887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76200" dist="25400" dir="8100000" algn="bl" rotWithShape="0">
              <a:srgbClr val="000000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4663440" y="1115568"/>
            <a:ext cx="91440" cy="118872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4864608" y="1152144"/>
            <a:ext cx="35661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06666"/>
                </a:solidFill>
                <a:latin typeface="Georgia"/>
                <a:ea typeface="Georgia"/>
                <a:cs typeface="Georgia"/>
                <a:sym typeface="Georgia"/>
              </a:rPr>
              <a:t>Do the Hard Things First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4864608" y="1463040"/>
            <a:ext cx="356616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Political capital is highest at the start of a new administration. Bloomberg implemented smoke-free bars, a tobacco tax increase, and syringe exchange programs in Term 1, while political capital was greatest and benefits had maximum time to become visible before the next election.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457200" y="2432304"/>
            <a:ext cx="82296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006666"/>
                </a:solidFill>
                <a:latin typeface="Georgia"/>
                <a:ea typeface="Georgia"/>
                <a:cs typeface="Georgia"/>
                <a:sym typeface="Georgia"/>
              </a:rPr>
              <a:t>The Smoking Room Compromise: Form vs. Substance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457200" y="2834640"/>
            <a:ext cx="2651760" cy="1536192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76200" dist="25400" dir="8100000" algn="bl" rotWithShape="0">
              <a:srgbClr val="000000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457200" y="2834640"/>
            <a:ext cx="2651760" cy="329184"/>
          </a:xfrm>
          <a:prstGeom prst="rect">
            <a:avLst/>
          </a:prstGeom>
          <a:solidFill>
            <a:srgbClr val="00AAAA"/>
          </a:solidFill>
          <a:ln w="12700" cap="flat" cmpd="sng">
            <a:solidFill>
              <a:srgbClr val="00AAA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457200" y="2834640"/>
            <a:ext cx="26517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Problem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548640" y="3200400"/>
            <a:ext cx="2468880" cy="1115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City Council speaker demanded smoking rooms as the price of his vote. Real rooms would allow continued worker exposure and block future strengthening of the law.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3291840" y="2834640"/>
            <a:ext cx="2651760" cy="1536192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76200" dist="25400" dir="8100000" algn="bl" rotWithShape="0">
              <a:srgbClr val="000000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3291840" y="2834640"/>
            <a:ext cx="2651760" cy="329184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3291840" y="2834640"/>
            <a:ext cx="26517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Solution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3383280" y="3200400"/>
            <a:ext cx="2468880" cy="1115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Allow rooms—but require tuberculosis isolation-level specs: negative pressure, 6 air changes/hr, separate exhaust, no food or drink, 3-year sunset, health dept approval.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7"/>
          <p:cNvSpPr/>
          <p:nvPr/>
        </p:nvSpPr>
        <p:spPr>
          <a:xfrm>
            <a:off x="6126480" y="2834640"/>
            <a:ext cx="2651760" cy="1536192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76200" dist="25400" dir="8100000" algn="bl" rotWithShape="0">
              <a:srgbClr val="000000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6126480" y="2834640"/>
            <a:ext cx="2651760" cy="329184"/>
          </a:xfrm>
          <a:prstGeom prst="rect">
            <a:avLst/>
          </a:prstGeom>
          <a:solidFill>
            <a:srgbClr val="006666"/>
          </a:solidFill>
          <a:ln w="12700" cap="flat" cmpd="sng">
            <a:solidFill>
              <a:srgbClr val="00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7"/>
          <p:cNvSpPr/>
          <p:nvPr/>
        </p:nvSpPr>
        <p:spPr>
          <a:xfrm>
            <a:off x="6126480" y="2834640"/>
            <a:ext cx="26517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Result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7"/>
          <p:cNvSpPr/>
          <p:nvPr/>
        </p:nvSpPr>
        <p:spPr>
          <a:xfrm>
            <a:off x="6217920" y="3200400"/>
            <a:ext cx="2468880" cy="1115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Speaker claimed victory. Two bars investigated the requirements. Neither built a room. The law passed intact, protecting all workers.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FEF"/>
          </a:solidFill>
          <a:ln w="12700" cap="flat" cmpd="sng">
            <a:solidFill>
              <a:srgbClr val="E8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7"/>
          <p:cNvSpPr/>
          <p:nvPr/>
        </p:nvSpPr>
        <p:spPr>
          <a:xfrm>
            <a:off x="0" y="4828032"/>
            <a:ext cx="91440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6B7A8D"/>
              </a:buClr>
              <a:buSzPts val="900"/>
            </a:pP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theformulaforbetterhealth.org</a:t>
            </a: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A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8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8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lang="en-US" sz="24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Results: What Happened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8"/>
          <p:cNvSpPr/>
          <p:nvPr/>
        </p:nvSpPr>
        <p:spPr>
          <a:xfrm>
            <a:off x="365760" y="749808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Health impact was large. The industry’s economic predictions were wrong.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/>
          <p:nvPr/>
        </p:nvSpPr>
        <p:spPr>
          <a:xfrm>
            <a:off x="320040" y="1115568"/>
            <a:ext cx="2011680" cy="1508760"/>
          </a:xfrm>
          <a:prstGeom prst="rect">
            <a:avLst/>
          </a:prstGeom>
          <a:solidFill>
            <a:srgbClr val="E0F0F0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320040" y="1188720"/>
            <a:ext cx="201168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3800"/>
              <a:buFont typeface="Georgia"/>
              <a:buNone/>
            </a:pPr>
            <a:r>
              <a:rPr lang="en-US" sz="3800" b="1">
                <a:solidFill>
                  <a:srgbClr val="008B8B"/>
                </a:solidFill>
                <a:latin typeface="Georgia"/>
                <a:ea typeface="Georgia"/>
                <a:cs typeface="Georgia"/>
                <a:sym typeface="Georgia"/>
              </a:rPr>
              <a:t>140K</a:t>
            </a:r>
            <a:endParaRPr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365760" y="1883664"/>
            <a:ext cx="192024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50"/>
              <a:buFont typeface="Calibri"/>
              <a:buNone/>
            </a:pPr>
            <a:r>
              <a:rPr lang="en-US" sz="1150" b="1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fewer smokers in Year 1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8"/>
          <p:cNvSpPr/>
          <p:nvPr/>
        </p:nvSpPr>
        <p:spPr>
          <a:xfrm>
            <a:off x="365760" y="2231136"/>
            <a:ext cx="19202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000"/>
              <a:buFont typeface="Calibri"/>
              <a:buNone/>
            </a:pPr>
            <a:r>
              <a:rPr lang="en-US" sz="1000" i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21.6% → 19.2% adult smoking rate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2496312" y="1115568"/>
            <a:ext cx="2011680" cy="1508760"/>
          </a:xfrm>
          <a:prstGeom prst="rect">
            <a:avLst/>
          </a:prstGeom>
          <a:solidFill>
            <a:srgbClr val="E0F0F0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2496312" y="1188720"/>
            <a:ext cx="201168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3800"/>
              <a:buFont typeface="Georgia"/>
              <a:buNone/>
            </a:pPr>
            <a:r>
              <a:rPr lang="en-US" sz="3800" b="1">
                <a:solidFill>
                  <a:srgbClr val="008B8B"/>
                </a:solidFill>
                <a:latin typeface="Georgia"/>
                <a:ea typeface="Georgia"/>
                <a:cs typeface="Georgia"/>
                <a:sym typeface="Georgia"/>
              </a:rPr>
              <a:t>28%</a:t>
            </a:r>
            <a:endParaRPr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2542032" y="1883664"/>
            <a:ext cx="192024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50"/>
              <a:buFont typeface="Calibri"/>
              <a:buNone/>
            </a:pPr>
            <a:r>
              <a:rPr lang="en-US" sz="1150" b="1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adult smoking decline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2542032" y="2231136"/>
            <a:ext cx="19202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000"/>
              <a:buFont typeface="Calibri"/>
              <a:buNone/>
            </a:pPr>
            <a:r>
              <a:rPr lang="en-US" sz="1000" i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over the following decade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8"/>
          <p:cNvSpPr/>
          <p:nvPr/>
        </p:nvSpPr>
        <p:spPr>
          <a:xfrm>
            <a:off x="4672584" y="1115568"/>
            <a:ext cx="2011680" cy="1508760"/>
          </a:xfrm>
          <a:prstGeom prst="rect">
            <a:avLst/>
          </a:prstGeom>
          <a:solidFill>
            <a:srgbClr val="E0F0F0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8"/>
          <p:cNvSpPr/>
          <p:nvPr/>
        </p:nvSpPr>
        <p:spPr>
          <a:xfrm>
            <a:off x="4672584" y="1188720"/>
            <a:ext cx="201168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3800"/>
              <a:buFont typeface="Georgia"/>
              <a:buNone/>
            </a:pPr>
            <a:r>
              <a:rPr lang="en-US" sz="3800" b="1">
                <a:solidFill>
                  <a:srgbClr val="008B8B"/>
                </a:solidFill>
                <a:latin typeface="Georgia"/>
                <a:ea typeface="Georgia"/>
                <a:cs typeface="Georgia"/>
                <a:sym typeface="Georgia"/>
              </a:rPr>
              <a:t>52%</a:t>
            </a:r>
            <a:endParaRPr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4718304" y="1883664"/>
            <a:ext cx="192024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50"/>
              <a:buFont typeface="Calibri"/>
              <a:buNone/>
            </a:pPr>
            <a:r>
              <a:rPr lang="en-US" sz="1150" b="1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youth smoking decline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8"/>
          <p:cNvSpPr/>
          <p:nvPr/>
        </p:nvSpPr>
        <p:spPr>
          <a:xfrm>
            <a:off x="4718304" y="2231136"/>
            <a:ext cx="19202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000"/>
              <a:buFont typeface="Calibri"/>
              <a:buNone/>
            </a:pPr>
            <a:r>
              <a:rPr lang="en-US" sz="1000" i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over the following decade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6848856" y="1115568"/>
            <a:ext cx="2011680" cy="1508760"/>
          </a:xfrm>
          <a:prstGeom prst="rect">
            <a:avLst/>
          </a:prstGeom>
          <a:solidFill>
            <a:srgbClr val="E0F0F0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6848856" y="1188720"/>
            <a:ext cx="201168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8B8B"/>
              </a:buClr>
              <a:buSzPts val="3800"/>
              <a:buFont typeface="Georgia"/>
              <a:buNone/>
            </a:pPr>
            <a:r>
              <a:rPr lang="en-US" sz="3800" b="1">
                <a:solidFill>
                  <a:srgbClr val="008B8B"/>
                </a:solidFill>
                <a:latin typeface="Georgia"/>
                <a:ea typeface="Georgia"/>
                <a:cs typeface="Georgia"/>
                <a:sym typeface="Georgia"/>
              </a:rPr>
              <a:t>~8%</a:t>
            </a:r>
            <a:endParaRPr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6894576" y="1883664"/>
            <a:ext cx="192024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150"/>
              <a:buFont typeface="Calibri"/>
              <a:buNone/>
            </a:pPr>
            <a:r>
              <a:rPr lang="en-US" sz="1150" b="1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acute MI hospitalizations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8"/>
          <p:cNvSpPr/>
          <p:nvPr/>
        </p:nvSpPr>
        <p:spPr>
          <a:xfrm>
            <a:off x="6894576" y="2231136"/>
            <a:ext cx="19202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A8D"/>
              </a:buClr>
              <a:buSzPts val="1000"/>
              <a:buFont typeface="Calibri"/>
              <a:buNone/>
            </a:pPr>
            <a:r>
              <a:rPr lang="en-US" sz="1000" i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Year 1 post-implementation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8"/>
          <p:cNvSpPr/>
          <p:nvPr/>
        </p:nvSpPr>
        <p:spPr>
          <a:xfrm>
            <a:off x="427671" y="2698549"/>
            <a:ext cx="8229600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006666"/>
                </a:solidFill>
                <a:latin typeface="Georgia"/>
                <a:ea typeface="Georgia"/>
                <a:cs typeface="Georgia"/>
                <a:sym typeface="Georgia"/>
              </a:rPr>
              <a:t>Why It Succeeded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8"/>
          <p:cNvSpPr/>
          <p:nvPr/>
        </p:nvSpPr>
        <p:spPr>
          <a:xfrm>
            <a:off x="735772" y="3032606"/>
            <a:ext cx="7863900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Winners organized (BREATHE, ALA, Payne-Yehuda’s testimony made diffuse benefits visible and urgent)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8"/>
          <p:cNvSpPr/>
          <p:nvPr/>
        </p:nvSpPr>
        <p:spPr>
          <a:xfrm>
            <a:off x="735772" y="3396192"/>
            <a:ext cx="7863900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Deciders reached before industry opposition mobilized (pre-election written commitments)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8"/>
          <p:cNvSpPr/>
          <p:nvPr/>
        </p:nvSpPr>
        <p:spPr>
          <a:xfrm>
            <a:off x="735772" y="3759777"/>
            <a:ext cx="7863900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Political timing maximized (hard interventions first, Term 1, maximum lead time before election)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457200" y="4123373"/>
            <a:ext cx="261300" cy="27420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endParaRPr sz="1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7" name="Google Shape;197;p8"/>
          <p:cNvSpPr/>
          <p:nvPr/>
        </p:nvSpPr>
        <p:spPr>
          <a:xfrm>
            <a:off x="735772" y="4123363"/>
            <a:ext cx="7863900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C2B3A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1C2B3A"/>
                </a:solidFill>
                <a:latin typeface="Calibri"/>
                <a:ea typeface="Calibri"/>
                <a:cs typeface="Calibri"/>
                <a:sym typeface="Calibri"/>
              </a:rPr>
              <a:t>Political constraint met without compromising substance (smoking room engineering specs)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8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FEF"/>
          </a:solidFill>
          <a:ln w="12700" cap="flat" cmpd="sng">
            <a:solidFill>
              <a:srgbClr val="E8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0" y="4828032"/>
            <a:ext cx="91440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6B7A8D"/>
              </a:buClr>
              <a:buSzPts val="900"/>
            </a:pP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theformulaforbetterhealth.org</a:t>
            </a:r>
            <a:r>
              <a:rPr lang="en-US" sz="900" dirty="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8"/>
          <p:cNvSpPr/>
          <p:nvPr/>
        </p:nvSpPr>
        <p:spPr>
          <a:xfrm>
            <a:off x="457200" y="3766823"/>
            <a:ext cx="261300" cy="27420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sz="1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1" name="Google Shape;201;p8"/>
          <p:cNvSpPr/>
          <p:nvPr/>
        </p:nvSpPr>
        <p:spPr>
          <a:xfrm>
            <a:off x="457200" y="3390185"/>
            <a:ext cx="261300" cy="27420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2</a:t>
            </a:r>
            <a:endParaRPr sz="1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457200" y="3047898"/>
            <a:ext cx="261300" cy="274200"/>
          </a:xfrm>
          <a:prstGeom prst="rect">
            <a:avLst/>
          </a:prstGeom>
          <a:solidFill>
            <a:srgbClr val="008B8B"/>
          </a:solidFill>
          <a:ln w="12700" cap="flat" cmpd="sng">
            <a:solidFill>
              <a:srgbClr val="008B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1</a:t>
            </a:r>
            <a:endParaRPr sz="1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3" name="Google Shape;203;p8"/>
          <p:cNvSpPr txBox="1"/>
          <p:nvPr/>
        </p:nvSpPr>
        <p:spPr>
          <a:xfrm>
            <a:off x="31075" y="4455113"/>
            <a:ext cx="8568600" cy="3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Frieden TR et al. Adult tobacco use levels after intensive tobacco control measures: New York City, 2002–2003. American Journal of Public Health. 2005 May 24;95(6):1016–23.</a:t>
            </a:r>
            <a:endParaRPr sz="800">
              <a:solidFill>
                <a:srgbClr val="6B7A8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800">
                <a:solidFill>
                  <a:srgbClr val="6B7A8D"/>
                </a:solidFill>
                <a:latin typeface="Calibri"/>
                <a:ea typeface="Calibri"/>
                <a:cs typeface="Calibri"/>
                <a:sym typeface="Calibri"/>
              </a:rPr>
              <a:t>Kilgore EA et al. Making it harder to smoke and easier to quit: The effect of 10 years of tobacco control in New York City. American Journal of Public Health. 2014 May 13;104(6):e5–8. </a:t>
            </a:r>
            <a:endParaRPr sz="800">
              <a:solidFill>
                <a:srgbClr val="6B7A8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rgbClr val="6B7A8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"/>
          <p:cNvSpPr/>
          <p:nvPr/>
        </p:nvSpPr>
        <p:spPr>
          <a:xfrm>
            <a:off x="0" y="230886"/>
            <a:ext cx="411480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9"/>
          <p:cNvSpPr/>
          <p:nvPr/>
        </p:nvSpPr>
        <p:spPr>
          <a:xfrm>
            <a:off x="594360" y="41148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Georgia"/>
              <a:buNone/>
            </a:pPr>
            <a:r>
              <a:rPr lang="en-US" sz="3200" b="1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rPr>
              <a:t>The Broader Lesson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9"/>
          <p:cNvSpPr/>
          <p:nvPr/>
        </p:nvSpPr>
        <p:spPr>
          <a:xfrm>
            <a:off x="594360" y="1024128"/>
            <a:ext cx="6858000" cy="3657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594360" y="1152405"/>
            <a:ext cx="7772400" cy="123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C8D4"/>
              </a:buClr>
              <a:buSzPts val="2200"/>
              <a:buFont typeface="Georgia"/>
              <a:buNone/>
            </a:pPr>
            <a:r>
              <a:rPr lang="en-US" sz="2200" b="1" dirty="0">
                <a:solidFill>
                  <a:srgbClr val="00C8D4"/>
                </a:solidFill>
                <a:latin typeface="Georgia"/>
                <a:ea typeface="Georgia"/>
                <a:cs typeface="Georgia"/>
                <a:sym typeface="Georgia"/>
              </a:rPr>
              <a:t>Political skill is a form of competence.</a:t>
            </a:r>
            <a:br>
              <a:rPr lang="en-US" sz="2200" b="1" dirty="0">
                <a:solidFill>
                  <a:srgbClr val="00C8D4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US" sz="1600" dirty="0">
                <a:solidFill>
                  <a:srgbClr val="3A3A3A"/>
                </a:solidFill>
                <a:latin typeface="Georgia"/>
                <a:ea typeface="Georgia"/>
                <a:cs typeface="Georgia"/>
                <a:sym typeface="Georgia"/>
              </a:rPr>
              <a:t>It is not character, not charisma, not will.</a:t>
            </a:r>
            <a:br>
              <a:rPr lang="en-US" sz="1600" dirty="0">
                <a:solidFill>
                  <a:srgbClr val="3A3A3A"/>
                </a:solidFill>
                <a:latin typeface="Georgia"/>
                <a:ea typeface="Georgia"/>
                <a:cs typeface="Georgia"/>
                <a:sym typeface="Georgia"/>
              </a:rPr>
            </a:br>
            <a:br>
              <a:rPr lang="en-US" sz="1600" dirty="0">
                <a:solidFill>
                  <a:srgbClr val="3A3A3A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US" sz="1400" dirty="0">
                <a:solidFill>
                  <a:srgbClr val="3A3A3A"/>
                </a:solidFill>
                <a:latin typeface="Georgia"/>
                <a:ea typeface="Georgia"/>
                <a:cs typeface="Georgia"/>
                <a:sym typeface="Georgia"/>
              </a:rPr>
              <a:t>The law passed because practitioners applied a rigorous analytical framework:</a:t>
            </a:r>
            <a:br>
              <a:rPr lang="en-US" sz="1400" dirty="0">
                <a:solidFill>
                  <a:srgbClr val="3A3A3A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594360" y="2185416"/>
            <a:ext cx="7772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dirty="0">
                <a:solidFill>
                  <a:srgbClr val="3A3A3A"/>
                </a:solidFill>
                <a:latin typeface="Georgia" panose="02040502050405020303" pitchFamily="18" charset="0"/>
                <a:ea typeface="Calibri"/>
                <a:cs typeface="Calibri"/>
                <a:sym typeface="Calibri"/>
              </a:rPr>
              <a:t>•  Identified winners and losers—and organized the winners</a:t>
            </a:r>
            <a:endParaRPr sz="1300" dirty="0">
              <a:solidFill>
                <a:schemeClr val="dk1"/>
              </a:solidFill>
              <a:latin typeface="Georgia" panose="02040502050405020303" pitchFamily="18" charset="0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9"/>
          <p:cNvSpPr/>
          <p:nvPr/>
        </p:nvSpPr>
        <p:spPr>
          <a:xfrm>
            <a:off x="594360" y="2491740"/>
            <a:ext cx="7772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dirty="0">
                <a:solidFill>
                  <a:srgbClr val="3A3A3A"/>
                </a:solidFill>
                <a:latin typeface="Georgia" panose="02040502050405020303" pitchFamily="18" charset="0"/>
                <a:ea typeface="Calibri"/>
                <a:cs typeface="Calibri"/>
                <a:sym typeface="Calibri"/>
              </a:rPr>
              <a:t>•  Reached deciders before industry opposition organized</a:t>
            </a:r>
            <a:endParaRPr sz="1300" dirty="0">
              <a:solidFill>
                <a:schemeClr val="dk1"/>
              </a:solidFill>
              <a:latin typeface="Georgia" panose="02040502050405020303" pitchFamily="18" charset="0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9"/>
          <p:cNvSpPr/>
          <p:nvPr/>
        </p:nvSpPr>
        <p:spPr>
          <a:xfrm>
            <a:off x="594360" y="2802636"/>
            <a:ext cx="7772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dirty="0">
                <a:solidFill>
                  <a:srgbClr val="3A3A3A"/>
                </a:solidFill>
                <a:latin typeface="Georgia" panose="02040502050405020303" pitchFamily="18" charset="0"/>
                <a:ea typeface="Calibri"/>
                <a:cs typeface="Calibri"/>
                <a:sym typeface="Calibri"/>
              </a:rPr>
              <a:t>•  Built a coalition that made diffuse benefits visible through testimony</a:t>
            </a:r>
            <a:endParaRPr sz="1300" dirty="0">
              <a:solidFill>
                <a:schemeClr val="dk1"/>
              </a:solidFill>
              <a:latin typeface="Georgia" panose="02040502050405020303" pitchFamily="18" charset="0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594360" y="3118520"/>
            <a:ext cx="7772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dirty="0">
                <a:solidFill>
                  <a:srgbClr val="3A3A3A"/>
                </a:solidFill>
                <a:latin typeface="Georgia" panose="02040502050405020303" pitchFamily="18" charset="0"/>
                <a:ea typeface="Calibri"/>
                <a:cs typeface="Calibri"/>
                <a:sym typeface="Calibri"/>
              </a:rPr>
              <a:t>•  Found a solution that met a political constraint without compromising the law</a:t>
            </a:r>
            <a:endParaRPr sz="1300" dirty="0">
              <a:solidFill>
                <a:schemeClr val="dk1"/>
              </a:solidFill>
              <a:latin typeface="Georgia" panose="02040502050405020303" pitchFamily="18" charset="0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9"/>
          <p:cNvSpPr/>
          <p:nvPr/>
        </p:nvSpPr>
        <p:spPr>
          <a:xfrm>
            <a:off x="594360" y="3419856"/>
            <a:ext cx="7772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dirty="0">
                <a:solidFill>
                  <a:srgbClr val="3A3A3A"/>
                </a:solidFill>
                <a:latin typeface="Georgia" panose="02040502050405020303" pitchFamily="18" charset="0"/>
                <a:ea typeface="Calibri"/>
                <a:cs typeface="Calibri"/>
                <a:sym typeface="Calibri"/>
              </a:rPr>
              <a:t>•  Timed action for maximum political capital</a:t>
            </a:r>
            <a:endParaRPr sz="1300" dirty="0">
              <a:solidFill>
                <a:schemeClr val="dk1"/>
              </a:solidFill>
              <a:latin typeface="Georgia" panose="02040502050405020303" pitchFamily="18" charset="0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9"/>
          <p:cNvSpPr/>
          <p:nvPr/>
        </p:nvSpPr>
        <p:spPr>
          <a:xfrm>
            <a:off x="594360" y="4119372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C8D4"/>
              </a:buClr>
              <a:buSzPts val="1400"/>
              <a:buFont typeface="Georgia"/>
              <a:buNone/>
            </a:pPr>
            <a:r>
              <a:rPr lang="en-US" sz="1400" i="1" dirty="0">
                <a:solidFill>
                  <a:srgbClr val="00C8D4"/>
                </a:solidFill>
                <a:latin typeface="Georgia"/>
                <a:ea typeface="Georgia"/>
                <a:cs typeface="Georgia"/>
                <a:sym typeface="Georgia"/>
              </a:rPr>
              <a:t>None of this required ‘political will.’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3A3A3A"/>
                </a:solidFill>
                <a:latin typeface="Georgia"/>
                <a:ea typeface="Georgia"/>
                <a:cs typeface="Georgia"/>
                <a:sym typeface="Georgia"/>
              </a:rPr>
              <a:t>It required political </a:t>
            </a:r>
            <a:r>
              <a:rPr lang="en-US" sz="1400" b="1" dirty="0">
                <a:solidFill>
                  <a:srgbClr val="00C8D4"/>
                </a:solidFill>
                <a:latin typeface="Georgia"/>
                <a:ea typeface="Georgia"/>
                <a:cs typeface="Georgia"/>
                <a:sym typeface="Georgia"/>
              </a:rPr>
              <a:t>competence.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594360" y="48680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Tom Frieden  ·  MIT Press, 2025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719744DB93641A8403A60BF24F6D2" ma:contentTypeVersion="15" ma:contentTypeDescription="Create a new document." ma:contentTypeScope="" ma:versionID="5f36845b1f1627a778cdf16d10f379a3">
  <xsd:schema xmlns:xsd="http://www.w3.org/2001/XMLSchema" xmlns:xs="http://www.w3.org/2001/XMLSchema" xmlns:p="http://schemas.microsoft.com/office/2006/metadata/properties" xmlns:ns2="89c6c834-5500-4d34-8d4a-2e90563177f5" xmlns:ns3="8cc82467-8cb5-4206-ba7c-5e39ccabeebb" targetNamespace="http://schemas.microsoft.com/office/2006/metadata/properties" ma:root="true" ma:fieldsID="da4900190a686e0e4816f311ebe1f90b" ns2:_="" ns3:_="">
    <xsd:import namespace="89c6c834-5500-4d34-8d4a-2e90563177f5"/>
    <xsd:import namespace="8cc82467-8cb5-4206-ba7c-5e39ccabee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c6c834-5500-4d34-8d4a-2e90563177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2f55c54-333a-4ed3-a999-6f0836af51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82467-8cb5-4206-ba7c-5e39ccabeeb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c6c834-5500-4d34-8d4a-2e90563177f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C2054B5-6DA2-4FBD-8EBF-8DB9F40F4C5C}"/>
</file>

<file path=customXml/itemProps2.xml><?xml version="1.0" encoding="utf-8"?>
<ds:datastoreItem xmlns:ds="http://schemas.openxmlformats.org/officeDocument/2006/customXml" ds:itemID="{279FD6BA-6401-43E4-A53F-07B956C73D36}"/>
</file>

<file path=customXml/itemProps3.xml><?xml version="1.0" encoding="utf-8"?>
<ds:datastoreItem xmlns:ds="http://schemas.openxmlformats.org/officeDocument/2006/customXml" ds:itemID="{3AF02477-17CC-4FA5-94F0-F637E822FF2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1301</Words>
  <Application>Microsoft Macintosh PowerPoint</Application>
  <PresentationFormat>On-screen Show (16:9)</PresentationFormat>
  <Paragraphs>122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PptxGenJS</dc:creator>
  <cp:lastModifiedBy>Cecilia Crews</cp:lastModifiedBy>
  <cp:revision>1</cp:revision>
  <dcterms:created xsi:type="dcterms:W3CDTF">2026-03-07T20:04:30Z</dcterms:created>
  <dcterms:modified xsi:type="dcterms:W3CDTF">2026-03-16T20:52:09Z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2026-03-08T01:22:12Z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762de5b4-45da-4234-a5e1-ee3e978f8a57</vt:lpwstr>
  </property>
  <property fmtid="{D5CDD505-2E9C-101B-9397-08002B2CF9AE}" pid="7" name="MSIP_Label_defa4170-0d19-0005-0004-bc88714345d2_ActionId">
    <vt:lpwstr>a532a31f-0861-49fd-95ac-6641c2498871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  <property fmtid="{D5CDD505-2E9C-101B-9397-08002B2CF9AE}" pid="10" name="ContentTypeId">
    <vt:lpwstr>0x010100C15719744DB93641A8403A60BF24F6D2</vt:lpwstr>
  </property>
</Properties>
</file>