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1" r:id="rId15"/>
    <p:sldId id="266" r:id="rId16"/>
    <p:sldId id="267" r:id="rId17"/>
    <p:sldId id="268" r:id="rId18"/>
    <p:sldId id="269" r:id="rId19"/>
    <p:sldId id="270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C8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97823-6EAE-B448-8C10-E6203F5A281B}" v="72" dt="2026-03-16T21:04:53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Frieden" userId="f78b2a92-ba87-4f2a-97e6-be1cc841a128" providerId="ADAL" clId="{5775E474-8329-520A-A32F-04DA524588AB}"/>
    <pc:docChg chg="undo custSel modSld">
      <pc:chgData name="Tom Frieden" userId="f78b2a92-ba87-4f2a-97e6-be1cc841a128" providerId="ADAL" clId="{5775E474-8329-520A-A32F-04DA524588AB}" dt="2026-03-16T21:04:53.013" v="70" actId="1076"/>
      <pc:docMkLst>
        <pc:docMk/>
      </pc:docMkLst>
      <pc:sldChg chg="addSp delSp modSp mod">
        <pc:chgData name="Tom Frieden" userId="f78b2a92-ba87-4f2a-97e6-be1cc841a128" providerId="ADAL" clId="{5775E474-8329-520A-A32F-04DA524588AB}" dt="2026-03-16T21:04:53.013" v="70" actId="1076"/>
        <pc:sldMkLst>
          <pc:docMk/>
          <pc:sldMk cId="0" sldId="262"/>
        </pc:sldMkLst>
        <pc:spChg chg="mod">
          <ac:chgData name="Tom Frieden" userId="f78b2a92-ba87-4f2a-97e6-be1cc841a128" providerId="ADAL" clId="{5775E474-8329-520A-A32F-04DA524588AB}" dt="2026-03-16T21:04:53.013" v="70" actId="1076"/>
          <ac:spMkLst>
            <pc:docMk/>
            <pc:sldMk cId="0" sldId="262"/>
            <ac:spMk id="7" creationId="{00000000-0000-0000-0000-000000000000}"/>
          </ac:spMkLst>
        </pc:spChg>
        <pc:spChg chg="add del mod">
          <ac:chgData name="Tom Frieden" userId="f78b2a92-ba87-4f2a-97e6-be1cc841a128" providerId="ADAL" clId="{5775E474-8329-520A-A32F-04DA524588AB}" dt="2026-03-16T21:04:47.734" v="69" actId="478"/>
          <ac:spMkLst>
            <pc:docMk/>
            <pc:sldMk cId="0" sldId="262"/>
            <ac:spMk id="42" creationId="{0542B77D-9399-ED34-64B5-335987470A8E}"/>
          </ac:spMkLst>
        </pc:spChg>
        <pc:spChg chg="add del mod">
          <ac:chgData name="Tom Frieden" userId="f78b2a92-ba87-4f2a-97e6-be1cc841a128" providerId="ADAL" clId="{5775E474-8329-520A-A32F-04DA524588AB}" dt="2026-03-16T21:04:44.995" v="68" actId="478"/>
          <ac:spMkLst>
            <pc:docMk/>
            <pc:sldMk cId="0" sldId="262"/>
            <ac:spMk id="43" creationId="{50E68694-9F34-D56B-4A8C-68A3864F4845}"/>
          </ac:spMkLst>
        </pc:spChg>
      </pc:sldChg>
      <pc:sldChg chg="addSp delSp modSp mod">
        <pc:chgData name="Tom Frieden" userId="f78b2a92-ba87-4f2a-97e6-be1cc841a128" providerId="ADAL" clId="{5775E474-8329-520A-A32F-04DA524588AB}" dt="2026-03-16T21:04:35.966" v="67" actId="167"/>
        <pc:sldMkLst>
          <pc:docMk/>
          <pc:sldMk cId="0" sldId="264"/>
        </pc:sldMkLst>
        <pc:spChg chg="del mod">
          <ac:chgData name="Tom Frieden" userId="f78b2a92-ba87-4f2a-97e6-be1cc841a128" providerId="ADAL" clId="{5775E474-8329-520A-A32F-04DA524588AB}" dt="2026-03-16T21:02:38.065" v="51" actId="478"/>
          <ac:spMkLst>
            <pc:docMk/>
            <pc:sldMk cId="0" sldId="264"/>
            <ac:spMk id="5" creationId="{00000000-0000-0000-0000-000000000000}"/>
          </ac:spMkLst>
        </pc:spChg>
        <pc:spChg chg="del mod">
          <ac:chgData name="Tom Frieden" userId="f78b2a92-ba87-4f2a-97e6-be1cc841a128" providerId="ADAL" clId="{5775E474-8329-520A-A32F-04DA524588AB}" dt="2026-03-16T21:04:19.967" v="64" actId="478"/>
          <ac:spMkLst>
            <pc:docMk/>
            <pc:sldMk cId="0" sldId="264"/>
            <ac:spMk id="7" creationId="{00000000-0000-0000-0000-000000000000}"/>
          </ac:spMkLst>
        </pc:spChg>
        <pc:spChg chg="mod">
          <ac:chgData name="Tom Frieden" userId="f78b2a92-ba87-4f2a-97e6-be1cc841a128" providerId="ADAL" clId="{5775E474-8329-520A-A32F-04DA524588AB}" dt="2026-03-16T21:03:12.805" v="57" actId="1076"/>
          <ac:spMkLst>
            <pc:docMk/>
            <pc:sldMk cId="0" sldId="264"/>
            <ac:spMk id="8" creationId="{00000000-0000-0000-0000-000000000000}"/>
          </ac:spMkLst>
        </pc:spChg>
        <pc:spChg chg="mod">
          <ac:chgData name="Tom Frieden" userId="f78b2a92-ba87-4f2a-97e6-be1cc841a128" providerId="ADAL" clId="{5775E474-8329-520A-A32F-04DA524588AB}" dt="2026-03-16T21:02:08.005" v="46" actId="20577"/>
          <ac:spMkLst>
            <pc:docMk/>
            <pc:sldMk cId="0" sldId="264"/>
            <ac:spMk id="11" creationId="{00000000-0000-0000-0000-000000000000}"/>
          </ac:spMkLst>
        </pc:spChg>
        <pc:spChg chg="add mod">
          <ac:chgData name="Tom Frieden" userId="f78b2a92-ba87-4f2a-97e6-be1cc841a128" providerId="ADAL" clId="{5775E474-8329-520A-A32F-04DA524588AB}" dt="2026-03-16T21:02:31.363" v="49" actId="167"/>
          <ac:spMkLst>
            <pc:docMk/>
            <pc:sldMk cId="0" sldId="264"/>
            <ac:spMk id="32" creationId="{01307B81-CB27-5D7B-3A1D-649534DD3624}"/>
          </ac:spMkLst>
        </pc:spChg>
        <pc:spChg chg="add mod">
          <ac:chgData name="Tom Frieden" userId="f78b2a92-ba87-4f2a-97e6-be1cc841a128" providerId="ADAL" clId="{5775E474-8329-520A-A32F-04DA524588AB}" dt="2026-03-16T21:03:09.493" v="56" actId="1076"/>
          <ac:spMkLst>
            <pc:docMk/>
            <pc:sldMk cId="0" sldId="264"/>
            <ac:spMk id="33" creationId="{EB485FD8-E86A-17B4-36A0-1AC280FCA62B}"/>
          </ac:spMkLst>
        </pc:spChg>
        <pc:spChg chg="add mod">
          <ac:chgData name="Tom Frieden" userId="f78b2a92-ba87-4f2a-97e6-be1cc841a128" providerId="ADAL" clId="{5775E474-8329-520A-A32F-04DA524588AB}" dt="2026-03-16T21:04:35.966" v="67" actId="167"/>
          <ac:spMkLst>
            <pc:docMk/>
            <pc:sldMk cId="0" sldId="264"/>
            <ac:spMk id="34" creationId="{E3CC9A12-87A0-1C74-0FF7-CBC5C65126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121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85E97-7158-A042-270A-50BBBE660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960300-E1EF-C320-D807-278D40942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7CCC2A-8DD8-FE5A-9EC3-2B69321961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7DF7EE-626B-7529-9776-9EF4A1710A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14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Text 3"/>
          <p:cNvSpPr/>
          <p:nvPr/>
        </p:nvSpPr>
        <p:spPr>
          <a:xfrm>
            <a:off x="256032" y="438912"/>
            <a:ext cx="6035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Ebola arrived in a city of 21 million, what would you predict?</a:t>
            </a:r>
            <a:endParaRPr lang="en-US" sz="3400"/>
          </a:p>
        </p:txBody>
      </p:sp>
      <p:sp>
        <p:nvSpPr>
          <p:cNvPr id="6" name="Shape 4"/>
          <p:cNvSpPr/>
          <p:nvPr/>
        </p:nvSpPr>
        <p:spPr>
          <a:xfrm>
            <a:off x="256032" y="1636701"/>
            <a:ext cx="5177902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56032" y="1591056"/>
            <a:ext cx="538027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 showed what an effective response can achieve.</a:t>
            </a:r>
            <a:endParaRPr lang="en-US" sz="1800"/>
          </a:p>
        </p:txBody>
      </p:sp>
      <p:sp>
        <p:nvSpPr>
          <p:cNvPr id="8" name="Shape 6"/>
          <p:cNvSpPr/>
          <p:nvPr/>
        </p:nvSpPr>
        <p:spPr>
          <a:xfrm>
            <a:off x="256032" y="2029968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11" name="Shape 9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13" name="Shape 11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5" name="Text 13"/>
          <p:cNvSpPr/>
          <p:nvPr/>
        </p:nvSpPr>
        <p:spPr>
          <a:xfrm>
            <a:off x="256032" y="2258568"/>
            <a:ext cx="576072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virus that killed more than 11,000 people in West Africa killed 8 in Lagos.</a:t>
            </a:r>
          </a:p>
          <a:p>
            <a:pPr marL="0" indent="0" algn="l">
              <a:buNone/>
            </a:pPr>
            <a:endParaRPr lang="en-US" sz="2000"/>
          </a:p>
          <a:p>
            <a:pPr marL="0" indent="0" algn="l">
              <a:buNone/>
            </a:pPr>
            <a:r>
              <a:rPr lang="en-US" sz="20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difference was not biology. It was systems.</a:t>
            </a:r>
            <a:endParaRPr lang="en-US" sz="2000"/>
          </a:p>
        </p:txBody>
      </p:sp>
      <p:sp>
        <p:nvSpPr>
          <p:cNvPr id="16" name="Text 14"/>
          <p:cNvSpPr/>
          <p:nvPr/>
        </p:nvSpPr>
        <p:spPr>
          <a:xfrm>
            <a:off x="256032" y="4462272"/>
            <a:ext cx="5669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 ·  Ebola in West Africa and Lagos  ·  The Formula for Better Health</a:t>
            </a:r>
            <a:endParaRPr lang="en-US" sz="9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C1AE832-C182-C9D9-0B1C-1037F49B2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663352"/>
            <a:ext cx="2578916" cy="38167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CREATE: What Made Lagos Work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060704"/>
            <a:ext cx="5303520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530352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factors that separated Lagos from the rest of West Africa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/>
          </a:p>
        </p:txBody>
      </p:sp>
      <p:sp>
        <p:nvSpPr>
          <p:cNvPr id="18" name="Text 16"/>
          <p:cNvSpPr/>
          <p:nvPr/>
        </p:nvSpPr>
        <p:spPr>
          <a:xfrm>
            <a:off x="658368" y="17190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Pre-existing infrastructure</a:t>
            </a:r>
            <a:endParaRPr lang="en-US" sz="1300"/>
          </a:p>
        </p:txBody>
      </p:sp>
      <p:sp>
        <p:nvSpPr>
          <p:cNvPr id="19" name="Text 17"/>
          <p:cNvSpPr/>
          <p:nvPr/>
        </p:nvSpPr>
        <p:spPr>
          <a:xfrm>
            <a:off x="658368" y="201168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EOC system in place for polio was repurposed immediately.</a:t>
            </a:r>
            <a:endParaRPr lang="en-US" sz="1200"/>
          </a:p>
        </p:txBody>
      </p:sp>
      <p:sp>
        <p:nvSpPr>
          <p:cNvPr id="20" name="Shape 18"/>
          <p:cNvSpPr/>
          <p:nvPr/>
        </p:nvSpPr>
        <p:spPr>
          <a:xfrm>
            <a:off x="4572000" y="1664208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/>
          </a:p>
        </p:txBody>
      </p:sp>
      <p:sp>
        <p:nvSpPr>
          <p:cNvPr id="23" name="Text 21"/>
          <p:cNvSpPr/>
          <p:nvPr/>
        </p:nvSpPr>
        <p:spPr>
          <a:xfrm>
            <a:off x="4974336" y="17190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with structure</a:t>
            </a:r>
            <a:endParaRPr lang="en-US" sz="1300"/>
          </a:p>
        </p:txBody>
      </p:sp>
      <p:sp>
        <p:nvSpPr>
          <p:cNvPr id="24" name="Text 22"/>
          <p:cNvSpPr/>
          <p:nvPr/>
        </p:nvSpPr>
        <p:spPr>
          <a:xfrm>
            <a:off x="4974336" y="201168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activation. No waiting for perfect information. Systems enabled rapid, coordinated action.</a:t>
            </a:r>
            <a:endParaRPr lang="en-US" sz="1200"/>
          </a:p>
        </p:txBody>
      </p:sp>
      <p:sp>
        <p:nvSpPr>
          <p:cNvPr id="25" name="Shape 23"/>
          <p:cNvSpPr/>
          <p:nvPr/>
        </p:nvSpPr>
        <p:spPr>
          <a:xfrm>
            <a:off x="256032" y="2633472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256032" y="2670048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56032" y="2670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/>
          </a:p>
        </p:txBody>
      </p:sp>
      <p:sp>
        <p:nvSpPr>
          <p:cNvPr id="28" name="Text 26"/>
          <p:cNvSpPr/>
          <p:nvPr/>
        </p:nvSpPr>
        <p:spPr>
          <a:xfrm>
            <a:off x="658368" y="26883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Unity of command</a:t>
            </a:r>
            <a:endParaRPr lang="en-US" sz="1300"/>
          </a:p>
        </p:txBody>
      </p:sp>
      <p:sp>
        <p:nvSpPr>
          <p:cNvPr id="29" name="Text 27"/>
          <p:cNvSpPr/>
          <p:nvPr/>
        </p:nvSpPr>
        <p:spPr>
          <a:xfrm>
            <a:off x="658368" y="2980944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incident manager. All partners — WHO, CDC, MSF — worked within the structure, not around it.</a:t>
            </a:r>
            <a:endParaRPr lang="en-US" sz="1200"/>
          </a:p>
        </p:txBody>
      </p:sp>
      <p:sp>
        <p:nvSpPr>
          <p:cNvPr id="30" name="Shape 28"/>
          <p:cNvSpPr/>
          <p:nvPr/>
        </p:nvSpPr>
        <p:spPr>
          <a:xfrm>
            <a:off x="4572000" y="2633472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572000" y="2670048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572000" y="2670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/>
          </a:p>
        </p:txBody>
      </p:sp>
      <p:sp>
        <p:nvSpPr>
          <p:cNvPr id="33" name="Text 31"/>
          <p:cNvSpPr/>
          <p:nvPr/>
        </p:nvSpPr>
        <p:spPr>
          <a:xfrm>
            <a:off x="4974336" y="26883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 operations</a:t>
            </a:r>
            <a:endParaRPr lang="en-US" sz="1300"/>
          </a:p>
        </p:txBody>
      </p:sp>
      <p:sp>
        <p:nvSpPr>
          <p:cNvPr id="34" name="Text 32"/>
          <p:cNvSpPr/>
          <p:nvPr/>
        </p:nvSpPr>
        <p:spPr>
          <a:xfrm>
            <a:off x="4974336" y="2980944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95%+ contact follow-up because information systems supported field teams. Real-time adaptive management.</a:t>
            </a:r>
            <a:endParaRPr lang="en-US" sz="1200"/>
          </a:p>
        </p:txBody>
      </p:sp>
      <p:sp>
        <p:nvSpPr>
          <p:cNvPr id="35" name="Shape 33"/>
          <p:cNvSpPr/>
          <p:nvPr/>
        </p:nvSpPr>
        <p:spPr>
          <a:xfrm>
            <a:off x="256032" y="3602736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56032" y="3639312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56032" y="36393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/>
          </a:p>
        </p:txBody>
      </p:sp>
      <p:sp>
        <p:nvSpPr>
          <p:cNvPr id="38" name="Text 36"/>
          <p:cNvSpPr/>
          <p:nvPr/>
        </p:nvSpPr>
        <p:spPr>
          <a:xfrm>
            <a:off x="658368" y="36576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trust</a:t>
            </a:r>
            <a:endParaRPr lang="en-US" sz="1300"/>
          </a:p>
        </p:txBody>
      </p:sp>
      <p:sp>
        <p:nvSpPr>
          <p:cNvPr id="39" name="Text 37"/>
          <p:cNvSpPr/>
          <p:nvPr/>
        </p:nvSpPr>
        <p:spPr>
          <a:xfrm>
            <a:off x="658368" y="3950208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communication and cultural sensitivity. Trust is operational, not social — without it, contact tracing fails.</a:t>
            </a:r>
            <a:endParaRPr lang="en-US" sz="1200"/>
          </a:p>
        </p:txBody>
      </p:sp>
      <p:sp>
        <p:nvSpPr>
          <p:cNvPr id="40" name="Shape 38"/>
          <p:cNvSpPr/>
          <p:nvPr/>
        </p:nvSpPr>
        <p:spPr>
          <a:xfrm>
            <a:off x="4572000" y="3602736"/>
            <a:ext cx="4078224" cy="8595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0" y="3639312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0" y="36393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/>
          </a:p>
        </p:txBody>
      </p:sp>
      <p:sp>
        <p:nvSpPr>
          <p:cNvPr id="43" name="Text 41"/>
          <p:cNvSpPr/>
          <p:nvPr/>
        </p:nvSpPr>
        <p:spPr>
          <a:xfrm>
            <a:off x="4974336" y="36576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package + structure</a:t>
            </a:r>
            <a:endParaRPr lang="en-US" sz="1300"/>
          </a:p>
        </p:txBody>
      </p:sp>
      <p:sp>
        <p:nvSpPr>
          <p:cNvPr id="44" name="Text 42"/>
          <p:cNvSpPr/>
          <p:nvPr/>
        </p:nvSpPr>
        <p:spPr>
          <a:xfrm>
            <a:off x="4974336" y="3950208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what to do is not enough. IMS was the operational backbone that turned knowledge into impact.</a:t>
            </a:r>
            <a:endParaRPr lang="en-US" sz="1200"/>
          </a:p>
        </p:txBody>
      </p:sp>
      <p:sp>
        <p:nvSpPr>
          <p:cNvPr id="45" name="Text 43"/>
          <p:cNvSpPr/>
          <p:nvPr/>
        </p:nvSpPr>
        <p:spPr>
          <a:xfrm>
            <a:off x="256032" y="466344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virus. Different systems. </a:t>
            </a:r>
            <a:endParaRPr 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C18A49-79DA-949E-4CD6-D666EA06B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6C942C8-570D-07CF-22EE-6CA33D5801BF}"/>
              </a:ext>
            </a:extLst>
          </p:cNvPr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2F7A22F-D4AE-9B26-5514-7ADCCFC4C5FE}"/>
              </a:ext>
            </a:extLst>
          </p:cNvPr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6DA3964-806A-A6A0-8A19-6089D7DB7375}"/>
              </a:ext>
            </a:extLst>
          </p:cNvPr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40F5CD03-3085-4DF1-A966-DAE7D65EC276}"/>
              </a:ext>
            </a:extLst>
          </p:cNvPr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4391773-0C1A-A156-4F85-7ABD5F193A87}"/>
              </a:ext>
            </a:extLst>
          </p:cNvPr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7A83756D-9BF1-3B58-FF8C-D3E83F6036C1}"/>
              </a:ext>
            </a:extLst>
          </p:cNvPr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2DEDDE95-0C91-FFF3-C0A3-044DD4E54B5D}"/>
              </a:ext>
            </a:extLst>
          </p:cNvPr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105AD566-E19B-9473-C2F3-0BAC64517601}"/>
              </a:ext>
            </a:extLst>
          </p:cNvPr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A16AA283-F521-524F-B0CB-1B4F87D5746C}"/>
              </a:ext>
            </a:extLst>
          </p:cNvPr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8BC97CE-6345-E90E-07D6-0D999EAFF491}"/>
              </a:ext>
            </a:extLst>
          </p:cNvPr>
          <p:cNvSpPr/>
          <p:nvPr/>
        </p:nvSpPr>
        <p:spPr>
          <a:xfrm>
            <a:off x="256032" y="384048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>
                <a:solidFill>
                  <a:srgbClr val="1A1A1A"/>
                </a:solidFill>
                <a:latin typeface="Calibri" pitchFamily="34" charset="0"/>
                <a:cs typeface="Calibri" pitchFamily="34" charset="-120"/>
              </a:rPr>
              <a:t>Three West African Countries / Lagos</a:t>
            </a:r>
            <a:endParaRPr lang="en-US" sz="280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04BA63F5-937C-19B7-0B6E-C0DE069D993D}"/>
              </a:ext>
            </a:extLst>
          </p:cNvPr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BBF1A90B-7325-1FD5-234E-6B4ECB381F99}"/>
              </a:ext>
            </a:extLst>
          </p:cNvPr>
          <p:cNvSpPr/>
          <p:nvPr/>
        </p:nvSpPr>
        <p:spPr>
          <a:xfrm>
            <a:off x="629587" y="1657013"/>
            <a:ext cx="377002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>
                <a:solidFill>
                  <a:srgbClr val="1A1A1A"/>
                </a:solidFill>
                <a:latin typeface="Calibri" pitchFamily="34" charset="0"/>
                <a:cs typeface="Calibri" pitchFamily="34" charset="-120"/>
              </a:rPr>
              <a:t>Guinea, Liberia, Sierra Leone</a:t>
            </a:r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5024B51F-F5D4-3981-BF0F-DBB879AC5C84}"/>
              </a:ext>
            </a:extLst>
          </p:cNvPr>
          <p:cNvSpPr/>
          <p:nvPr/>
        </p:nvSpPr>
        <p:spPr>
          <a:xfrm>
            <a:off x="5312664" y="1657013"/>
            <a:ext cx="21762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</a:t>
            </a:r>
            <a:endParaRPr lang="en-US"/>
          </a:p>
        </p:txBody>
      </p:sp>
      <p:sp>
        <p:nvSpPr>
          <p:cNvPr id="59" name="Shape 57">
            <a:extLst>
              <a:ext uri="{FF2B5EF4-FFF2-40B4-BE49-F238E27FC236}">
                <a16:creationId xmlns:a16="http://schemas.microsoft.com/office/drawing/2014/main" id="{4B71A989-B88D-D0ED-188D-8AA2C4ACACB6}"/>
              </a:ext>
            </a:extLst>
          </p:cNvPr>
          <p:cNvSpPr/>
          <p:nvPr/>
        </p:nvSpPr>
        <p:spPr>
          <a:xfrm>
            <a:off x="3761407" y="3518277"/>
            <a:ext cx="1741670" cy="605668"/>
          </a:xfrm>
          <a:prstGeom prst="rect">
            <a:avLst/>
          </a:prstGeom>
          <a:solidFill>
            <a:srgbClr val="2CC8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pPr algn="ctr"/>
            <a:r>
              <a:rPr lang="en-US" sz="2800"/>
              <a:t>Why?</a:t>
            </a:r>
          </a:p>
        </p:txBody>
      </p:sp>
      <p:sp>
        <p:nvSpPr>
          <p:cNvPr id="60" name="Text 58">
            <a:extLst>
              <a:ext uri="{FF2B5EF4-FFF2-40B4-BE49-F238E27FC236}">
                <a16:creationId xmlns:a16="http://schemas.microsoft.com/office/drawing/2014/main" id="{8F50AB26-5F2B-F026-2E12-9EC7E95C047F}"/>
              </a:ext>
            </a:extLst>
          </p:cNvPr>
          <p:cNvSpPr/>
          <p:nvPr/>
        </p:nvSpPr>
        <p:spPr>
          <a:xfrm>
            <a:off x="1267793" y="2693882"/>
            <a:ext cx="249361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11,000+ deaths</a:t>
            </a:r>
          </a:p>
          <a:p>
            <a:pPr marL="0" indent="0" algn="ctr">
              <a:buNone/>
            </a:pPr>
            <a:r>
              <a:rPr lang="en-US" sz="2400" b="1">
                <a:solidFill>
                  <a:srgbClr val="C0392B"/>
                </a:solidFill>
                <a:latin typeface="Calibri" pitchFamily="34" charset="0"/>
                <a:cs typeface="Calibri" pitchFamily="34" charset="-120"/>
              </a:rPr>
              <a:t>More than 3 years</a:t>
            </a:r>
            <a:endParaRPr lang="en-US" sz="2400"/>
          </a:p>
        </p:txBody>
      </p:sp>
      <p:sp>
        <p:nvSpPr>
          <p:cNvPr id="63" name="Text 58">
            <a:extLst>
              <a:ext uri="{FF2B5EF4-FFF2-40B4-BE49-F238E27FC236}">
                <a16:creationId xmlns:a16="http://schemas.microsoft.com/office/drawing/2014/main" id="{369E9589-74DC-E4F0-7A33-9E1682EC2BAC}"/>
              </a:ext>
            </a:extLst>
          </p:cNvPr>
          <p:cNvSpPr/>
          <p:nvPr/>
        </p:nvSpPr>
        <p:spPr>
          <a:xfrm>
            <a:off x="5153993" y="2708460"/>
            <a:ext cx="249361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deaths</a:t>
            </a:r>
          </a:p>
          <a:p>
            <a:pPr marL="0" indent="0" algn="ctr">
              <a:buNone/>
            </a:pPr>
            <a:r>
              <a:rPr lang="en-US" sz="2400" b="1">
                <a:solidFill>
                  <a:srgbClr val="C0392B"/>
                </a:solidFill>
                <a:latin typeface="Calibri" pitchFamily="34" charset="0"/>
                <a:cs typeface="Calibri" pitchFamily="34" charset="-120"/>
              </a:rPr>
              <a:t>3 months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80352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Virus, Different Systems During Initial Outbreak</a:t>
            </a:r>
            <a:endParaRPr lang="en-US" sz="2800"/>
          </a:p>
        </p:txBody>
      </p:sp>
      <p:sp>
        <p:nvSpPr>
          <p:cNvPr id="12" name="Shape 10"/>
          <p:cNvSpPr/>
          <p:nvPr/>
        </p:nvSpPr>
        <p:spPr>
          <a:xfrm>
            <a:off x="256032" y="1101852"/>
            <a:ext cx="4638257" cy="269748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621792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virus that killed 11,000 in West Africa killed 8 in Lagos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3200400" cy="347472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166420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300"/>
          </a:p>
        </p:txBody>
      </p:sp>
      <p:sp>
        <p:nvSpPr>
          <p:cNvPr id="17" name="Shape 15"/>
          <p:cNvSpPr/>
          <p:nvPr/>
        </p:nvSpPr>
        <p:spPr>
          <a:xfrm>
            <a:off x="3529584" y="1664208"/>
            <a:ext cx="2359152" cy="3474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21024" y="1664208"/>
            <a:ext cx="21762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 (early)</a:t>
            </a:r>
            <a:endParaRPr lang="en-US" sz="1300"/>
          </a:p>
        </p:txBody>
      </p:sp>
      <p:sp>
        <p:nvSpPr>
          <p:cNvPr id="19" name="Shape 17"/>
          <p:cNvSpPr/>
          <p:nvPr/>
        </p:nvSpPr>
        <p:spPr>
          <a:xfrm>
            <a:off x="5961888" y="1664208"/>
            <a:ext cx="2359152" cy="347472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053328" y="1664208"/>
            <a:ext cx="21762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</a:t>
            </a:r>
            <a:endParaRPr lang="en-US" sz="1300"/>
          </a:p>
        </p:txBody>
      </p:sp>
      <p:sp>
        <p:nvSpPr>
          <p:cNvPr id="21" name="Shape 19"/>
          <p:cNvSpPr/>
          <p:nvPr/>
        </p:nvSpPr>
        <p:spPr>
          <a:xfrm>
            <a:off x="256032" y="2066544"/>
            <a:ext cx="3200400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47472" y="2066544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Detection</a:t>
            </a:r>
            <a:endParaRPr lang="en-US" sz="1200"/>
          </a:p>
        </p:txBody>
      </p:sp>
      <p:sp>
        <p:nvSpPr>
          <p:cNvPr id="23" name="Shape 21"/>
          <p:cNvSpPr/>
          <p:nvPr/>
        </p:nvSpPr>
        <p:spPr>
          <a:xfrm>
            <a:off x="3529584" y="2066544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21024" y="2066544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— weeks to months delayed</a:t>
            </a:r>
            <a:endParaRPr lang="en-US" sz="1200"/>
          </a:p>
        </p:txBody>
      </p:sp>
      <p:sp>
        <p:nvSpPr>
          <p:cNvPr id="25" name="Shape 23"/>
          <p:cNvSpPr/>
          <p:nvPr/>
        </p:nvSpPr>
        <p:spPr>
          <a:xfrm>
            <a:off x="5961888" y="2066544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053328" y="2066544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— 5 days to confirmation</a:t>
            </a:r>
            <a:endParaRPr lang="en-US" sz="1200"/>
          </a:p>
        </p:txBody>
      </p:sp>
      <p:sp>
        <p:nvSpPr>
          <p:cNvPr id="27" name="Shape 25"/>
          <p:cNvSpPr/>
          <p:nvPr/>
        </p:nvSpPr>
        <p:spPr>
          <a:xfrm>
            <a:off x="256032" y="2468880"/>
            <a:ext cx="3200400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47472" y="24688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</a:t>
            </a:r>
            <a:endParaRPr lang="en-US" sz="1200"/>
          </a:p>
        </p:txBody>
      </p:sp>
      <p:sp>
        <p:nvSpPr>
          <p:cNvPr id="29" name="Shape 27"/>
          <p:cNvSpPr/>
          <p:nvPr/>
        </p:nvSpPr>
        <p:spPr>
          <a:xfrm>
            <a:off x="3529584" y="2468880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621024" y="2468880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Fragmented, unclear authority</a:t>
            </a:r>
            <a:endParaRPr lang="en-US" sz="1200"/>
          </a:p>
        </p:txBody>
      </p:sp>
      <p:sp>
        <p:nvSpPr>
          <p:cNvPr id="31" name="Shape 29"/>
          <p:cNvSpPr/>
          <p:nvPr/>
        </p:nvSpPr>
        <p:spPr>
          <a:xfrm>
            <a:off x="5961888" y="2468880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053328" y="2468880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IMS from Day 1</a:t>
            </a:r>
            <a:endParaRPr lang="en-US" sz="1200"/>
          </a:p>
        </p:txBody>
      </p:sp>
      <p:sp>
        <p:nvSpPr>
          <p:cNvPr id="33" name="Shape 31"/>
          <p:cNvSpPr/>
          <p:nvPr/>
        </p:nvSpPr>
        <p:spPr>
          <a:xfrm>
            <a:off x="256032" y="2871216"/>
            <a:ext cx="3200400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47472" y="287121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tracing</a:t>
            </a:r>
            <a:endParaRPr lang="en-US" sz="1200"/>
          </a:p>
        </p:txBody>
      </p:sp>
      <p:sp>
        <p:nvSpPr>
          <p:cNvPr id="35" name="Shape 33"/>
          <p:cNvSpPr/>
          <p:nvPr/>
        </p:nvSpPr>
        <p:spPr>
          <a:xfrm>
            <a:off x="3529584" y="2871216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621024" y="2871216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Incomplete, reactive</a:t>
            </a:r>
            <a:endParaRPr lang="en-US" sz="1200"/>
          </a:p>
        </p:txBody>
      </p:sp>
      <p:sp>
        <p:nvSpPr>
          <p:cNvPr id="37" name="Shape 35"/>
          <p:cNvSpPr/>
          <p:nvPr/>
        </p:nvSpPr>
        <p:spPr>
          <a:xfrm>
            <a:off x="5961888" y="2871216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053328" y="2871216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 contacts, 95%+ daily follow-up</a:t>
            </a:r>
            <a:endParaRPr lang="en-US" sz="1200"/>
          </a:p>
        </p:txBody>
      </p:sp>
      <p:sp>
        <p:nvSpPr>
          <p:cNvPr id="39" name="Shape 37"/>
          <p:cNvSpPr/>
          <p:nvPr/>
        </p:nvSpPr>
        <p:spPr>
          <a:xfrm>
            <a:off x="256032" y="3273552"/>
            <a:ext cx="3200400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347472" y="327355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Infection control</a:t>
            </a:r>
            <a:endParaRPr lang="en-US" sz="1200"/>
          </a:p>
        </p:txBody>
      </p:sp>
      <p:sp>
        <p:nvSpPr>
          <p:cNvPr id="41" name="Shape 39"/>
          <p:cNvSpPr/>
          <p:nvPr/>
        </p:nvSpPr>
        <p:spPr>
          <a:xfrm>
            <a:off x="3529584" y="3273552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621024" y="3273552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</a:t>
            </a:r>
            <a:endParaRPr lang="en-US" sz="1200"/>
          </a:p>
        </p:txBody>
      </p:sp>
      <p:sp>
        <p:nvSpPr>
          <p:cNvPr id="43" name="Shape 41"/>
          <p:cNvSpPr/>
          <p:nvPr/>
        </p:nvSpPr>
        <p:spPr>
          <a:xfrm>
            <a:off x="5961888" y="3273552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053328" y="3273552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deployment, standardized</a:t>
            </a:r>
            <a:endParaRPr lang="en-US" sz="1200"/>
          </a:p>
        </p:txBody>
      </p:sp>
      <p:sp>
        <p:nvSpPr>
          <p:cNvPr id="45" name="Shape 43"/>
          <p:cNvSpPr/>
          <p:nvPr/>
        </p:nvSpPr>
        <p:spPr>
          <a:xfrm>
            <a:off x="256032" y="3675888"/>
            <a:ext cx="3200400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47472" y="3675888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trust</a:t>
            </a:r>
            <a:endParaRPr lang="en-US" sz="1200"/>
          </a:p>
        </p:txBody>
      </p:sp>
      <p:sp>
        <p:nvSpPr>
          <p:cNvPr id="47" name="Shape 45"/>
          <p:cNvSpPr/>
          <p:nvPr/>
        </p:nvSpPr>
        <p:spPr>
          <a:xfrm>
            <a:off x="3529584" y="3675888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3621024" y="3675888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— damaged by early missteps</a:t>
            </a:r>
            <a:endParaRPr lang="en-US" sz="1200"/>
          </a:p>
        </p:txBody>
      </p:sp>
      <p:sp>
        <p:nvSpPr>
          <p:cNvPr id="49" name="Shape 47"/>
          <p:cNvSpPr/>
          <p:nvPr/>
        </p:nvSpPr>
        <p:spPr>
          <a:xfrm>
            <a:off x="5961888" y="3675888"/>
            <a:ext cx="2359152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053328" y="3675888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— transparent communication</a:t>
            </a:r>
            <a:endParaRPr lang="en-US" sz="1200"/>
          </a:p>
        </p:txBody>
      </p:sp>
      <p:sp>
        <p:nvSpPr>
          <p:cNvPr id="51" name="Shape 49"/>
          <p:cNvSpPr/>
          <p:nvPr/>
        </p:nvSpPr>
        <p:spPr>
          <a:xfrm>
            <a:off x="256032" y="4078224"/>
            <a:ext cx="3200400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347472" y="4078224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roles</a:t>
            </a:r>
            <a:endParaRPr lang="en-US" sz="1200"/>
          </a:p>
        </p:txBody>
      </p:sp>
      <p:sp>
        <p:nvSpPr>
          <p:cNvPr id="53" name="Shape 51"/>
          <p:cNvSpPr/>
          <p:nvPr/>
        </p:nvSpPr>
        <p:spPr>
          <a:xfrm>
            <a:off x="3529584" y="4078224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3621024" y="4078224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Parallel, competing silos</a:t>
            </a:r>
            <a:endParaRPr lang="en-US" sz="1200"/>
          </a:p>
        </p:txBody>
      </p:sp>
      <p:sp>
        <p:nvSpPr>
          <p:cNvPr id="55" name="Shape 53"/>
          <p:cNvSpPr/>
          <p:nvPr/>
        </p:nvSpPr>
        <p:spPr>
          <a:xfrm>
            <a:off x="5961888" y="4078224"/>
            <a:ext cx="2359152" cy="365760"/>
          </a:xfrm>
          <a:prstGeom prst="rect">
            <a:avLst/>
          </a:prstGeom>
          <a:solidFill>
            <a:srgbClr val="F5F0E8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6053328" y="4078224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under national IMS</a:t>
            </a:r>
            <a:endParaRPr lang="en-US" sz="1200"/>
          </a:p>
        </p:txBody>
      </p:sp>
      <p:sp>
        <p:nvSpPr>
          <p:cNvPr id="57" name="Shape 55"/>
          <p:cNvSpPr/>
          <p:nvPr/>
        </p:nvSpPr>
        <p:spPr>
          <a:xfrm>
            <a:off x="256032" y="4480560"/>
            <a:ext cx="3200400" cy="365760"/>
          </a:xfrm>
          <a:prstGeom prst="rect">
            <a:avLst/>
          </a:prstGeom>
          <a:solidFill>
            <a:srgbClr val="FAF7F0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347472" y="44805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</a:t>
            </a:r>
            <a:endParaRPr lang="en-US" sz="1200"/>
          </a:p>
        </p:txBody>
      </p:sp>
      <p:sp>
        <p:nvSpPr>
          <p:cNvPr id="59" name="Shape 57"/>
          <p:cNvSpPr/>
          <p:nvPr/>
        </p:nvSpPr>
        <p:spPr>
          <a:xfrm>
            <a:off x="3529584" y="4480560"/>
            <a:ext cx="2359152" cy="365760"/>
          </a:xfrm>
          <a:prstGeom prst="rect">
            <a:avLst/>
          </a:prstGeom>
          <a:solidFill>
            <a:srgbClr val="EDD5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3621024" y="4480560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28,000+ cases, 11,000+ deaths</a:t>
            </a:r>
            <a:endParaRPr lang="en-US" sz="1200"/>
          </a:p>
        </p:txBody>
      </p:sp>
      <p:sp>
        <p:nvSpPr>
          <p:cNvPr id="61" name="Shape 59"/>
          <p:cNvSpPr/>
          <p:nvPr/>
        </p:nvSpPr>
        <p:spPr>
          <a:xfrm>
            <a:off x="5961888" y="4480560"/>
            <a:ext cx="2359152" cy="365760"/>
          </a:xfrm>
          <a:prstGeom prst="rect">
            <a:avLst/>
          </a:prstGeom>
          <a:solidFill>
            <a:srgbClr val="00C8D4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6053328" y="4480560"/>
            <a:ext cx="21762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cases, 8 deaths — contained</a:t>
            </a:r>
            <a:endParaRPr lang="en-US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Principles of Epidemic Preparedness</a:t>
            </a:r>
            <a:endParaRPr lang="en-US" sz="32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/>
          </a:p>
        </p:txBody>
      </p:sp>
      <p:sp>
        <p:nvSpPr>
          <p:cNvPr id="17" name="Text 15"/>
          <p:cNvSpPr/>
          <p:nvPr/>
        </p:nvSpPr>
        <p:spPr>
          <a:xfrm>
            <a:off x="658368" y="1637451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saves lives — every day of delay enables exponential growth</a:t>
            </a:r>
            <a:endParaRPr lang="en-US" sz="1300"/>
          </a:p>
        </p:txBody>
      </p:sp>
      <p:sp>
        <p:nvSpPr>
          <p:cNvPr id="18" name="Shape 16"/>
          <p:cNvSpPr/>
          <p:nvPr/>
        </p:nvSpPr>
        <p:spPr>
          <a:xfrm>
            <a:off x="256032" y="2286000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56032" y="22860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/>
          </a:p>
        </p:txBody>
      </p:sp>
      <p:sp>
        <p:nvSpPr>
          <p:cNvPr id="20" name="Text 18"/>
          <p:cNvSpPr/>
          <p:nvPr/>
        </p:nvSpPr>
        <p:spPr>
          <a:xfrm>
            <a:off x="658368" y="2231061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enables speed — you cannot move fast in chaos</a:t>
            </a:r>
            <a:endParaRPr lang="en-US" sz="1300"/>
          </a:p>
        </p:txBody>
      </p:sp>
      <p:sp>
        <p:nvSpPr>
          <p:cNvPr id="21" name="Shape 19"/>
          <p:cNvSpPr/>
          <p:nvPr/>
        </p:nvSpPr>
        <p:spPr>
          <a:xfrm>
            <a:off x="256032" y="2871216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6032" y="28712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/>
          </a:p>
        </p:txBody>
      </p:sp>
      <p:sp>
        <p:nvSpPr>
          <p:cNvPr id="23" name="Text 21"/>
          <p:cNvSpPr/>
          <p:nvPr/>
        </p:nvSpPr>
        <p:spPr>
          <a:xfrm>
            <a:off x="676656" y="2798064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must flow in real time</a:t>
            </a:r>
            <a:endParaRPr lang="en-US" sz="1300"/>
          </a:p>
        </p:txBody>
      </p:sp>
      <p:sp>
        <p:nvSpPr>
          <p:cNvPr id="24" name="Shape 22"/>
          <p:cNvSpPr/>
          <p:nvPr/>
        </p:nvSpPr>
        <p:spPr>
          <a:xfrm>
            <a:off x="256032" y="3456432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56032" y="34564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/>
          </a:p>
        </p:txBody>
      </p:sp>
      <p:sp>
        <p:nvSpPr>
          <p:cNvPr id="26" name="Text 24"/>
          <p:cNvSpPr/>
          <p:nvPr/>
        </p:nvSpPr>
        <p:spPr>
          <a:xfrm>
            <a:off x="676656" y="3372562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is operational, not social — without it, treatment programs and contact tracing fails</a:t>
            </a:r>
            <a:endParaRPr lang="en-US" sz="1300"/>
          </a:p>
        </p:txBody>
      </p:sp>
      <p:sp>
        <p:nvSpPr>
          <p:cNvPr id="27" name="Shape 25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/>
          </a:p>
        </p:txBody>
      </p:sp>
      <p:sp>
        <p:nvSpPr>
          <p:cNvPr id="29" name="Text 27"/>
          <p:cNvSpPr/>
          <p:nvPr/>
        </p:nvSpPr>
        <p:spPr>
          <a:xfrm>
            <a:off x="4974336" y="1627632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determine outcomes — same virus, different systems, different results</a:t>
            </a:r>
            <a:endParaRPr lang="en-US" sz="1300"/>
          </a:p>
        </p:txBody>
      </p:sp>
      <p:sp>
        <p:nvSpPr>
          <p:cNvPr id="30" name="Shape 28"/>
          <p:cNvSpPr/>
          <p:nvPr/>
        </p:nvSpPr>
        <p:spPr>
          <a:xfrm>
            <a:off x="4572000" y="2286000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572000" y="22860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/>
          </a:p>
        </p:txBody>
      </p:sp>
      <p:sp>
        <p:nvSpPr>
          <p:cNvPr id="32" name="Text 30"/>
          <p:cNvSpPr/>
          <p:nvPr/>
        </p:nvSpPr>
        <p:spPr>
          <a:xfrm>
            <a:off x="4974336" y="2189201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IMS scales from villages to megacities — structure is universal</a:t>
            </a:r>
            <a:endParaRPr lang="en-US" sz="1300"/>
          </a:p>
        </p:txBody>
      </p:sp>
      <p:sp>
        <p:nvSpPr>
          <p:cNvPr id="33" name="Shape 31"/>
          <p:cNvSpPr/>
          <p:nvPr/>
        </p:nvSpPr>
        <p:spPr>
          <a:xfrm>
            <a:off x="4572000" y="2871216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0" y="28712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/>
          </a:p>
        </p:txBody>
      </p:sp>
      <p:sp>
        <p:nvSpPr>
          <p:cNvPr id="35" name="Text 33"/>
          <p:cNvSpPr/>
          <p:nvPr/>
        </p:nvSpPr>
        <p:spPr>
          <a:xfrm>
            <a:off x="4974336" y="2797502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before crisis strikes — preparedness is an investment, not an expense</a:t>
            </a:r>
            <a:endParaRPr lang="en-US" sz="1300"/>
          </a:p>
        </p:txBody>
      </p:sp>
      <p:sp>
        <p:nvSpPr>
          <p:cNvPr id="36" name="Shape 34"/>
          <p:cNvSpPr/>
          <p:nvPr/>
        </p:nvSpPr>
        <p:spPr>
          <a:xfrm>
            <a:off x="4572000" y="3456432"/>
            <a:ext cx="329184" cy="32918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0" y="34564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/>
          </a:p>
        </p:txBody>
      </p:sp>
      <p:sp>
        <p:nvSpPr>
          <p:cNvPr id="38" name="Text 36"/>
          <p:cNvSpPr/>
          <p:nvPr/>
        </p:nvSpPr>
        <p:spPr>
          <a:xfrm>
            <a:off x="4974336" y="3383280"/>
            <a:ext cx="3749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Unity of command is not negotiable — fragmented authority produces fragmented response</a:t>
            </a:r>
            <a:endParaRPr lang="en-US" sz="1300"/>
          </a:p>
        </p:txBody>
      </p:sp>
      <p:sp>
        <p:nvSpPr>
          <p:cNvPr id="39" name="Text 37"/>
          <p:cNvSpPr/>
          <p:nvPr/>
        </p:nvSpPr>
        <p:spPr>
          <a:xfrm>
            <a:off x="256032" y="466344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systems determine outcomes.</a:t>
            </a:r>
            <a:endParaRPr lang="en-US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>
          <a:xfrm>
            <a:off x="256032" y="757228"/>
            <a:ext cx="1295450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2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</a:t>
            </a:r>
            <a:endParaRPr lang="en-US" sz="2000"/>
          </a:p>
        </p:txBody>
      </p:sp>
      <p:sp>
        <p:nvSpPr>
          <p:cNvPr id="14" name="Text 12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Did Lagos React Differently?</a:t>
            </a:r>
            <a:endParaRPr lang="en-US" sz="3400"/>
          </a:p>
        </p:txBody>
      </p:sp>
      <p:sp>
        <p:nvSpPr>
          <p:cNvPr id="15" name="Shape 13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specific conditions allowed Lagos to activate IMS on Day 1 when West Africa took weeks or months?</a:t>
            </a:r>
            <a:endParaRPr lang="en-US" sz="2000"/>
          </a:p>
        </p:txBody>
      </p:sp>
      <p:sp>
        <p:nvSpPr>
          <p:cNvPr id="17" name="Text 15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polio EOC was decisive. What does this tell us about the relationship between different disease programs and pandemic preparedness?</a:t>
            </a:r>
            <a:endParaRPr lang="en-US" sz="2000"/>
          </a:p>
        </p:txBody>
      </p:sp>
      <p:sp>
        <p:nvSpPr>
          <p:cNvPr id="18" name="Text 16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a country without this pre-existing infrastructure replicate the Lagos response? What would need to be true?</a:t>
            </a:r>
            <a:endParaRPr lang="en-US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>
          <a:xfrm>
            <a:off x="256032" y="756666"/>
            <a:ext cx="1257975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2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</a:t>
            </a:r>
            <a:endParaRPr lang="en-US" sz="2000"/>
          </a:p>
        </p:txBody>
      </p:sp>
      <p:sp>
        <p:nvSpPr>
          <p:cNvPr id="14" name="Text 12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as a Strategic Resource</a:t>
            </a:r>
            <a:endParaRPr lang="en-US" sz="3400"/>
          </a:p>
        </p:txBody>
      </p:sp>
      <p:sp>
        <p:nvSpPr>
          <p:cNvPr id="15" name="Shape 13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 achieved 95%+ daily contact follow-up. What had to be true about the information system to make that possible?</a:t>
            </a:r>
            <a:endParaRPr lang="en-US" sz="2000"/>
          </a:p>
        </p:txBody>
      </p:sp>
      <p:sp>
        <p:nvSpPr>
          <p:cNvPr id="17" name="Text 15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Africa's early response was hampered by incomplete line lists and fragmented data. What does this tell us about surveillance as an operational, not just epidemiological, tool?</a:t>
            </a:r>
          </a:p>
          <a:p>
            <a:pPr marL="342900" indent="-342900" algn="l">
              <a:buSzPct val="100000"/>
              <a:buChar char="•"/>
            </a:pPr>
            <a:endParaRPr lang="en-US" sz="2000">
              <a:solidFill>
                <a:srgbClr val="1A1A1A"/>
              </a:solidFill>
              <a:latin typeface="Calibri" pitchFamily="34" charset="0"/>
              <a:cs typeface="Calibri" pitchFamily="34" charset="-120"/>
            </a:endParaRPr>
          </a:p>
          <a:p>
            <a:pPr marL="342900" indent="-342900" algn="l">
              <a:buSzPct val="100000"/>
              <a:buChar char="•"/>
            </a:pPr>
            <a:endParaRPr lang="en-US" sz="2000"/>
          </a:p>
        </p:txBody>
      </p:sp>
      <p:sp>
        <p:nvSpPr>
          <p:cNvPr id="18" name="Text 16"/>
          <p:cNvSpPr/>
          <p:nvPr/>
        </p:nvSpPr>
        <p:spPr>
          <a:xfrm>
            <a:off x="347472" y="3803904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the Lagos data story connect to the See component of See/Believe/Create?</a:t>
            </a:r>
            <a:endParaRPr lang="en-US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>
          <a:xfrm>
            <a:off x="256032" y="764723"/>
            <a:ext cx="1287955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2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</a:t>
            </a:r>
            <a:endParaRPr lang="en-US" sz="2000"/>
          </a:p>
        </p:txBody>
      </p:sp>
      <p:sp>
        <p:nvSpPr>
          <p:cNvPr id="14" name="Text 12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Determine Outcomes</a:t>
            </a:r>
            <a:endParaRPr lang="en-US" sz="3400"/>
          </a:p>
        </p:txBody>
      </p:sp>
      <p:sp>
        <p:nvSpPr>
          <p:cNvPr id="15" name="Shape 13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virus killed 11,000 in West Africa and 8 in Lagos. How would you explain this to a politician who thinks the answer is 'more money'?</a:t>
            </a:r>
            <a:endParaRPr lang="en-US" sz="2000"/>
          </a:p>
        </p:txBody>
      </p:sp>
      <p:sp>
        <p:nvSpPr>
          <p:cNvPr id="17" name="Text 15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IMS does not replace contact tracing, lab work, or community engagement — it makes all of them more coherent. What does this tell us about the relationship between technical interventions and organizational structure?</a:t>
            </a:r>
            <a:endParaRPr lang="en-US" sz="2000"/>
          </a:p>
        </p:txBody>
      </p:sp>
      <p:sp>
        <p:nvSpPr>
          <p:cNvPr id="18" name="Text 16"/>
          <p:cNvSpPr/>
          <p:nvPr/>
        </p:nvSpPr>
        <p:spPr>
          <a:xfrm>
            <a:off x="347472" y="3877056"/>
            <a:ext cx="8321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20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were advising a Minister of Health in a country that has never used IMS, what would you prioritize in the first year?</a:t>
            </a:r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38"/>
          <p:cNvSpPr/>
          <p:nvPr/>
        </p:nvSpPr>
        <p:spPr>
          <a:xfrm>
            <a:off x="7342632" y="3456432"/>
            <a:ext cx="1325880" cy="40233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925312" y="3456432"/>
            <a:ext cx="1325880" cy="4023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4507992" y="3456432"/>
            <a:ext cx="1325880" cy="4023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3090672" y="3456432"/>
            <a:ext cx="1325880" cy="4023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1673352" y="3456432"/>
            <a:ext cx="1325880" cy="4023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 2014–16: When Systems Fail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161288"/>
            <a:ext cx="5669280" cy="210312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1" y="1060704"/>
            <a:ext cx="5874945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and largest Ebola epidemic in history — and a preventable one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2651760" cy="13350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1719072"/>
            <a:ext cx="24323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28,000+</a:t>
            </a:r>
            <a:endParaRPr lang="en-US" sz="3800"/>
          </a:p>
        </p:txBody>
      </p:sp>
      <p:sp>
        <p:nvSpPr>
          <p:cNvPr id="17" name="Text 15"/>
          <p:cNvSpPr/>
          <p:nvPr/>
        </p:nvSpPr>
        <p:spPr>
          <a:xfrm>
            <a:off x="365760" y="2340864"/>
            <a:ext cx="243230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 — the largest</a:t>
            </a:r>
            <a:endParaRPr lang="en-US" sz="1300"/>
          </a:p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Ebola outbreak ever</a:t>
            </a:r>
            <a:endParaRPr lang="en-US" sz="1300"/>
          </a:p>
        </p:txBody>
      </p:sp>
      <p:sp>
        <p:nvSpPr>
          <p:cNvPr id="18" name="Shape 16"/>
          <p:cNvSpPr/>
          <p:nvPr/>
        </p:nvSpPr>
        <p:spPr>
          <a:xfrm>
            <a:off x="3090672" y="1664208"/>
            <a:ext cx="2651760" cy="133502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200400" y="1719072"/>
            <a:ext cx="24323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11,000+</a:t>
            </a:r>
            <a:endParaRPr lang="en-US" sz="3800"/>
          </a:p>
        </p:txBody>
      </p:sp>
      <p:sp>
        <p:nvSpPr>
          <p:cNvPr id="20" name="Text 18"/>
          <p:cNvSpPr/>
          <p:nvPr/>
        </p:nvSpPr>
        <p:spPr>
          <a:xfrm>
            <a:off x="3200400" y="2340864"/>
            <a:ext cx="243230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deaths across</a:t>
            </a:r>
            <a:endParaRPr lang="en-US" sz="1300"/>
          </a:p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Guinea, Liberia, Sierra Leone</a:t>
            </a:r>
            <a:endParaRPr lang="en-US" sz="1300"/>
          </a:p>
        </p:txBody>
      </p:sp>
      <p:sp>
        <p:nvSpPr>
          <p:cNvPr id="21" name="Shape 19"/>
          <p:cNvSpPr/>
          <p:nvPr/>
        </p:nvSpPr>
        <p:spPr>
          <a:xfrm>
            <a:off x="5925312" y="1664208"/>
            <a:ext cx="2651760" cy="13350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035040" y="1719072"/>
            <a:ext cx="24323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months</a:t>
            </a:r>
            <a:endParaRPr lang="en-US" sz="3800"/>
          </a:p>
        </p:txBody>
      </p:sp>
      <p:sp>
        <p:nvSpPr>
          <p:cNvPr id="23" name="Text 21"/>
          <p:cNvSpPr/>
          <p:nvPr/>
        </p:nvSpPr>
        <p:spPr>
          <a:xfrm>
            <a:off x="6035040" y="2340864"/>
            <a:ext cx="243230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undetected spread</a:t>
            </a:r>
            <a:endParaRPr lang="en-US" sz="1300"/>
          </a:p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coordinated response</a:t>
            </a:r>
            <a:endParaRPr lang="en-US" sz="1300"/>
          </a:p>
        </p:txBody>
      </p:sp>
      <p:sp>
        <p:nvSpPr>
          <p:cNvPr id="24" name="Text 22"/>
          <p:cNvSpPr/>
          <p:nvPr/>
        </p:nvSpPr>
        <p:spPr>
          <a:xfrm>
            <a:off x="256032" y="3127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cascade of system failures:</a:t>
            </a:r>
            <a:endParaRPr lang="en-US" sz="1400"/>
          </a:p>
        </p:txBody>
      </p:sp>
      <p:sp>
        <p:nvSpPr>
          <p:cNvPr id="25" name="Shape 23"/>
          <p:cNvSpPr/>
          <p:nvPr/>
        </p:nvSpPr>
        <p:spPr>
          <a:xfrm>
            <a:off x="256032" y="3456432"/>
            <a:ext cx="1325880" cy="40233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5603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detection</a:t>
            </a:r>
            <a:endParaRPr lang="en-US" sz="1100"/>
          </a:p>
        </p:txBody>
      </p:sp>
      <p:sp>
        <p:nvSpPr>
          <p:cNvPr id="27" name="Text 25"/>
          <p:cNvSpPr/>
          <p:nvPr/>
        </p:nvSpPr>
        <p:spPr>
          <a:xfrm>
            <a:off x="1581912" y="3511296"/>
            <a:ext cx="91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/>
          </a:p>
        </p:txBody>
      </p:sp>
      <p:sp>
        <p:nvSpPr>
          <p:cNvPr id="29" name="Text 27"/>
          <p:cNvSpPr/>
          <p:nvPr/>
        </p:nvSpPr>
        <p:spPr>
          <a:xfrm>
            <a:off x="167335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 response</a:t>
            </a:r>
            <a:endParaRPr lang="en-US" sz="1100"/>
          </a:p>
        </p:txBody>
      </p:sp>
      <p:sp>
        <p:nvSpPr>
          <p:cNvPr id="30" name="Text 28"/>
          <p:cNvSpPr/>
          <p:nvPr/>
        </p:nvSpPr>
        <p:spPr>
          <a:xfrm>
            <a:off x="2976747" y="3511296"/>
            <a:ext cx="91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309067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command</a:t>
            </a:r>
            <a:endParaRPr lang="en-US" sz="1100"/>
          </a:p>
        </p:txBody>
      </p:sp>
      <p:sp>
        <p:nvSpPr>
          <p:cNvPr id="33" name="Text 31"/>
          <p:cNvSpPr/>
          <p:nvPr/>
        </p:nvSpPr>
        <p:spPr>
          <a:xfrm>
            <a:off x="4446532" y="3511296"/>
            <a:ext cx="91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/>
          </a:p>
        </p:txBody>
      </p:sp>
      <p:sp>
        <p:nvSpPr>
          <p:cNvPr id="35" name="Text 33"/>
          <p:cNvSpPr/>
          <p:nvPr/>
        </p:nvSpPr>
        <p:spPr>
          <a:xfrm>
            <a:off x="450799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Incomplete surveillance</a:t>
            </a:r>
            <a:endParaRPr lang="en-US" sz="1100"/>
          </a:p>
        </p:txBody>
      </p:sp>
      <p:sp>
        <p:nvSpPr>
          <p:cNvPr id="36" name="Text 34"/>
          <p:cNvSpPr/>
          <p:nvPr/>
        </p:nvSpPr>
        <p:spPr>
          <a:xfrm>
            <a:off x="5833872" y="3511296"/>
            <a:ext cx="91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92531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mistrust</a:t>
            </a:r>
            <a:endParaRPr lang="en-US" sz="1100"/>
          </a:p>
        </p:txBody>
      </p:sp>
      <p:sp>
        <p:nvSpPr>
          <p:cNvPr id="39" name="Text 37"/>
          <p:cNvSpPr/>
          <p:nvPr/>
        </p:nvSpPr>
        <p:spPr>
          <a:xfrm>
            <a:off x="7251192" y="3511296"/>
            <a:ext cx="91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/>
          </a:p>
        </p:txBody>
      </p:sp>
      <p:sp>
        <p:nvSpPr>
          <p:cNvPr id="41" name="Text 39"/>
          <p:cNvSpPr/>
          <p:nvPr/>
        </p:nvSpPr>
        <p:spPr>
          <a:xfrm>
            <a:off x="7342632" y="345643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Uncontrolled spread</a:t>
            </a:r>
            <a:endParaRPr lang="en-US" sz="1100"/>
          </a:p>
        </p:txBody>
      </p:sp>
      <p:sp>
        <p:nvSpPr>
          <p:cNvPr id="42" name="Text 40"/>
          <p:cNvSpPr/>
          <p:nvPr/>
        </p:nvSpPr>
        <p:spPr>
          <a:xfrm>
            <a:off x="256032" y="3986784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failure made the next one worse. This was not inevitable — it was the predictable result of system failures.</a:t>
            </a:r>
            <a:endParaRPr 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Control Was Achieved — Eventually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124712"/>
            <a:ext cx="4540820" cy="246888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9848"/>
            <a:ext cx="4833129" cy="3017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IMS arrived late in West Africa. Thousands of deaths late.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4133088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56032" y="1664208"/>
            <a:ext cx="4133088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84048" y="1792224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command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384048" y="2121408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Operations Centers established at national and district level. Single point of accountability.</a:t>
            </a:r>
            <a:endParaRPr lang="en-US" sz="1300"/>
          </a:p>
        </p:txBody>
      </p:sp>
      <p:sp>
        <p:nvSpPr>
          <p:cNvPr id="19" name="Shape 17"/>
          <p:cNvSpPr/>
          <p:nvPr/>
        </p:nvSpPr>
        <p:spPr>
          <a:xfrm>
            <a:off x="256032" y="2651760"/>
            <a:ext cx="4133088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56032" y="2651760"/>
            <a:ext cx="4133088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4048" y="2779776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isolation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384048" y="3108960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Investigation teams expanded. Fatality rates fell as access to supportive care improved.</a:t>
            </a:r>
            <a:endParaRPr lang="en-US" sz="1300"/>
          </a:p>
        </p:txBody>
      </p:sp>
      <p:sp>
        <p:nvSpPr>
          <p:cNvPr id="23" name="Shape 21"/>
          <p:cNvSpPr/>
          <p:nvPr/>
        </p:nvSpPr>
        <p:spPr>
          <a:xfrm>
            <a:off x="256032" y="3639312"/>
            <a:ext cx="4133088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56032" y="3639312"/>
            <a:ext cx="4133088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048" y="3767328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&amp; dignified burial</a:t>
            </a:r>
            <a:endParaRPr lang="en-US" sz="1300"/>
          </a:p>
        </p:txBody>
      </p:sp>
      <p:sp>
        <p:nvSpPr>
          <p:cNvPr id="26" name="Text 24"/>
          <p:cNvSpPr/>
          <p:nvPr/>
        </p:nvSpPr>
        <p:spPr>
          <a:xfrm>
            <a:off x="384048" y="4096512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Specialized teams trained and equipped. Community engagement reduced resistance.</a:t>
            </a:r>
            <a:endParaRPr lang="en-US" sz="1300"/>
          </a:p>
        </p:txBody>
      </p:sp>
      <p:sp>
        <p:nvSpPr>
          <p:cNvPr id="27" name="Shape 25"/>
          <p:cNvSpPr/>
          <p:nvPr/>
        </p:nvSpPr>
        <p:spPr>
          <a:xfrm>
            <a:off x="4608576" y="1664208"/>
            <a:ext cx="4133088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608576" y="1664208"/>
            <a:ext cx="4133088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36592" y="1792224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</a:t>
            </a:r>
            <a:endParaRPr lang="en-US" sz="1300"/>
          </a:p>
        </p:txBody>
      </p:sp>
      <p:sp>
        <p:nvSpPr>
          <p:cNvPr id="30" name="Text 28"/>
          <p:cNvSpPr/>
          <p:nvPr/>
        </p:nvSpPr>
        <p:spPr>
          <a:xfrm>
            <a:off x="4736592" y="2121408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situation reports identified hotspots. Data drove staffing and treatment-center placement.</a:t>
            </a:r>
            <a:endParaRPr lang="en-US" sz="1300"/>
          </a:p>
        </p:txBody>
      </p:sp>
      <p:sp>
        <p:nvSpPr>
          <p:cNvPr id="31" name="Shape 29"/>
          <p:cNvSpPr/>
          <p:nvPr/>
        </p:nvSpPr>
        <p:spPr>
          <a:xfrm>
            <a:off x="4608576" y="2651760"/>
            <a:ext cx="4133088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608576" y="2651760"/>
            <a:ext cx="4133088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36592" y="2779776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partnerships</a:t>
            </a:r>
            <a:endParaRPr lang="en-US" sz="1300"/>
          </a:p>
        </p:txBody>
      </p:sp>
      <p:sp>
        <p:nvSpPr>
          <p:cNvPr id="34" name="Text 32"/>
          <p:cNvSpPr/>
          <p:nvPr/>
        </p:nvSpPr>
        <p:spPr>
          <a:xfrm>
            <a:off x="4736592" y="3108960"/>
            <a:ext cx="3877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WHO, MSF, CDC aligned under IMS rather than operating in parallel silos.</a:t>
            </a:r>
            <a:endParaRPr lang="en-US" sz="1300"/>
          </a:p>
        </p:txBody>
      </p:sp>
      <p:sp>
        <p:nvSpPr>
          <p:cNvPr id="35" name="Text 33"/>
          <p:cNvSpPr/>
          <p:nvPr/>
        </p:nvSpPr>
        <p:spPr>
          <a:xfrm>
            <a:off x="256032" y="4626864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insight: Systems must be in place before an outbreak, not built during the crisis.</a:t>
            </a:r>
            <a:endParaRPr lang="en-US"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Lagos: The High-Risk Test Case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3" y="1115568"/>
            <a:ext cx="5120640" cy="256032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621792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July 20, 2014 — a traveler collapses after arrival at Lagos airport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56032" y="1664208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experts feared catastrophe:</a:t>
            </a:r>
            <a:endParaRPr lang="en-US" sz="1300"/>
          </a:p>
        </p:txBody>
      </p:sp>
      <p:sp>
        <p:nvSpPr>
          <p:cNvPr id="16" name="Text 14"/>
          <p:cNvSpPr/>
          <p:nvPr/>
        </p:nvSpPr>
        <p:spPr>
          <a:xfrm>
            <a:off x="347472" y="1993392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million people — one of the world's largest, densest cities</a:t>
            </a:r>
            <a:endParaRPr lang="en-US" sz="1500"/>
          </a:p>
        </p:txBody>
      </p:sp>
      <p:sp>
        <p:nvSpPr>
          <p:cNvPr id="17" name="Text 15"/>
          <p:cNvSpPr/>
          <p:nvPr/>
        </p:nvSpPr>
        <p:spPr>
          <a:xfrm>
            <a:off x="347472" y="2432304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international hub with extensive domestic connections</a:t>
            </a:r>
            <a:endParaRPr lang="en-US" sz="1500"/>
          </a:p>
        </p:txBody>
      </p:sp>
      <p:sp>
        <p:nvSpPr>
          <p:cNvPr id="18" name="Text 16"/>
          <p:cNvSpPr/>
          <p:nvPr/>
        </p:nvSpPr>
        <p:spPr>
          <a:xfrm>
            <a:off x="347472" y="2871216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case initially misdiagnosed — early exposures multiplied</a:t>
            </a:r>
            <a:endParaRPr lang="en-US" sz="1500"/>
          </a:p>
        </p:txBody>
      </p:sp>
      <p:sp>
        <p:nvSpPr>
          <p:cNvPr id="19" name="Text 17"/>
          <p:cNvSpPr/>
          <p:nvPr/>
        </p:nvSpPr>
        <p:spPr>
          <a:xfrm>
            <a:off x="347472" y="3310128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 contacts identified across hospital, airport, and community</a:t>
            </a:r>
            <a:endParaRPr lang="en-US" sz="1500"/>
          </a:p>
        </p:txBody>
      </p:sp>
      <p:sp>
        <p:nvSpPr>
          <p:cNvPr id="20" name="Text 18"/>
          <p:cNvSpPr/>
          <p:nvPr/>
        </p:nvSpPr>
        <p:spPr>
          <a:xfrm>
            <a:off x="347472" y="3749040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Resource-constrained health system with limited surge capacity</a:t>
            </a:r>
            <a:endParaRPr lang="en-US" sz="1500"/>
          </a:p>
        </p:txBody>
      </p:sp>
      <p:sp>
        <p:nvSpPr>
          <p:cNvPr id="21" name="Shape 19"/>
          <p:cNvSpPr/>
          <p:nvPr/>
        </p:nvSpPr>
        <p:spPr>
          <a:xfrm>
            <a:off x="5522976" y="1609344"/>
            <a:ext cx="36576" cy="3108960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742432" y="166420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actually happened:</a:t>
            </a:r>
            <a:endParaRPr lang="en-US" sz="1300"/>
          </a:p>
        </p:txBody>
      </p:sp>
      <p:sp>
        <p:nvSpPr>
          <p:cNvPr id="23" name="Shape 21"/>
          <p:cNvSpPr/>
          <p:nvPr/>
        </p:nvSpPr>
        <p:spPr>
          <a:xfrm>
            <a:off x="5742432" y="1993392"/>
            <a:ext cx="2926080" cy="804672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852160" y="1993392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4400"/>
          </a:p>
        </p:txBody>
      </p:sp>
      <p:sp>
        <p:nvSpPr>
          <p:cNvPr id="25" name="Text 23"/>
          <p:cNvSpPr/>
          <p:nvPr/>
        </p:nvSpPr>
        <p:spPr>
          <a:xfrm>
            <a:off x="6693408" y="1993392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cases</a:t>
            </a:r>
            <a:endParaRPr lang="en-US" sz="1500"/>
          </a:p>
        </p:txBody>
      </p:sp>
      <p:sp>
        <p:nvSpPr>
          <p:cNvPr id="26" name="Shape 24"/>
          <p:cNvSpPr/>
          <p:nvPr/>
        </p:nvSpPr>
        <p:spPr>
          <a:xfrm>
            <a:off x="5742432" y="2907792"/>
            <a:ext cx="2926080" cy="8046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852160" y="2907792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4400"/>
          </a:p>
        </p:txBody>
      </p:sp>
      <p:sp>
        <p:nvSpPr>
          <p:cNvPr id="28" name="Text 26"/>
          <p:cNvSpPr/>
          <p:nvPr/>
        </p:nvSpPr>
        <p:spPr>
          <a:xfrm>
            <a:off x="6693408" y="2907792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deaths</a:t>
            </a:r>
            <a:endParaRPr lang="en-US" sz="1500"/>
          </a:p>
        </p:txBody>
      </p:sp>
      <p:sp>
        <p:nvSpPr>
          <p:cNvPr id="29" name="Shape 27"/>
          <p:cNvSpPr/>
          <p:nvPr/>
        </p:nvSpPr>
        <p:spPr>
          <a:xfrm>
            <a:off x="5742432" y="3822192"/>
            <a:ext cx="2926080" cy="8046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852160" y="3822192"/>
            <a:ext cx="822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</a:t>
            </a:r>
            <a:endParaRPr lang="en-US" sz="4400"/>
          </a:p>
        </p:txBody>
      </p:sp>
      <p:sp>
        <p:nvSpPr>
          <p:cNvPr id="31" name="Text 29"/>
          <p:cNvSpPr/>
          <p:nvPr/>
        </p:nvSpPr>
        <p:spPr>
          <a:xfrm>
            <a:off x="6693408" y="3822192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to containment</a:t>
            </a:r>
            <a:endParaRPr lang="en-US" sz="1500"/>
          </a:p>
        </p:txBody>
      </p:sp>
      <p:sp>
        <p:nvSpPr>
          <p:cNvPr id="32" name="Text 30"/>
          <p:cNvSpPr/>
          <p:nvPr/>
        </p:nvSpPr>
        <p:spPr>
          <a:xfrm>
            <a:off x="5742432" y="466344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October 20, 2014: WHO declared Nigeria Ebola-free.</a:t>
            </a:r>
            <a:endParaRPr 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Lagos Was Ready: The Polio EOC</a:t>
            </a:r>
            <a:endParaRPr lang="en-US" sz="3200"/>
          </a:p>
        </p:txBody>
      </p:sp>
      <p:sp>
        <p:nvSpPr>
          <p:cNvPr id="15" name="Shape 13"/>
          <p:cNvSpPr/>
          <p:nvPr/>
        </p:nvSpPr>
        <p:spPr>
          <a:xfrm>
            <a:off x="274320" y="1362456"/>
            <a:ext cx="8412480" cy="73152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1335024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Ebola confirmed. Emergency Operations Center activated. Same day.</a:t>
            </a:r>
            <a:endParaRPr lang="en-US" sz="2800"/>
          </a:p>
        </p:txBody>
      </p:sp>
      <p:sp>
        <p:nvSpPr>
          <p:cNvPr id="17" name="Text 15"/>
          <p:cNvSpPr/>
          <p:nvPr/>
        </p:nvSpPr>
        <p:spPr>
          <a:xfrm>
            <a:off x="256032" y="2542032"/>
            <a:ext cx="4059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Lagos had before Ebola arrived</a:t>
            </a:r>
            <a:endParaRPr lang="en-US" sz="1400"/>
          </a:p>
        </p:txBody>
      </p:sp>
      <p:sp>
        <p:nvSpPr>
          <p:cNvPr id="18" name="Text 16"/>
          <p:cNvSpPr/>
          <p:nvPr/>
        </p:nvSpPr>
        <p:spPr>
          <a:xfrm>
            <a:off x="4480560" y="2542032"/>
            <a:ext cx="41879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West Africa was building mid-crisis</a:t>
            </a:r>
            <a:endParaRPr lang="en-US" sz="1400"/>
          </a:p>
        </p:txBody>
      </p:sp>
      <p:sp>
        <p:nvSpPr>
          <p:cNvPr id="19" name="Text 17"/>
          <p:cNvSpPr/>
          <p:nvPr/>
        </p:nvSpPr>
        <p:spPr>
          <a:xfrm>
            <a:off x="347472" y="2889504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Functioning EOC from polio eradication work</a:t>
            </a:r>
            <a:endParaRPr lang="en-US" sz="1300"/>
          </a:p>
        </p:txBody>
      </p:sp>
      <p:sp>
        <p:nvSpPr>
          <p:cNvPr id="20" name="Text 18"/>
          <p:cNvSpPr/>
          <p:nvPr/>
        </p:nvSpPr>
        <p:spPr>
          <a:xfrm>
            <a:off x="347472" y="3236976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field epidemiology teams</a:t>
            </a:r>
            <a:endParaRPr lang="en-US" sz="1300"/>
          </a:p>
        </p:txBody>
      </p:sp>
      <p:sp>
        <p:nvSpPr>
          <p:cNvPr id="21" name="Text 19"/>
          <p:cNvSpPr/>
          <p:nvPr/>
        </p:nvSpPr>
        <p:spPr>
          <a:xfrm>
            <a:off x="347472" y="3584448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data systems and line lists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347472" y="3931920"/>
            <a:ext cx="405993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command structure and incident management</a:t>
            </a:r>
            <a:endParaRPr lang="en-US" sz="1300"/>
          </a:p>
        </p:txBody>
      </p:sp>
      <p:sp>
        <p:nvSpPr>
          <p:cNvPr id="23" name="Text 21"/>
          <p:cNvSpPr/>
          <p:nvPr/>
        </p:nvSpPr>
        <p:spPr>
          <a:xfrm>
            <a:off x="347472" y="4279392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relationships with communities and partners</a:t>
            </a:r>
            <a:endParaRPr lang="en-US" sz="1300"/>
          </a:p>
        </p:txBody>
      </p:sp>
      <p:sp>
        <p:nvSpPr>
          <p:cNvPr id="24" name="Text 22"/>
          <p:cNvSpPr/>
          <p:nvPr/>
        </p:nvSpPr>
        <p:spPr>
          <a:xfrm>
            <a:off x="4590288" y="2889504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operations command — weeks</a:t>
            </a:r>
            <a:endParaRPr lang="en-US" sz="1300"/>
          </a:p>
        </p:txBody>
      </p:sp>
      <p:sp>
        <p:nvSpPr>
          <p:cNvPr id="25" name="Text 23"/>
          <p:cNvSpPr/>
          <p:nvPr/>
        </p:nvSpPr>
        <p:spPr>
          <a:xfrm>
            <a:off x="4590288" y="3236976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tracing workforce — under pressure</a:t>
            </a:r>
            <a:endParaRPr lang="en-US" sz="1300"/>
          </a:p>
        </p:txBody>
      </p:sp>
      <p:sp>
        <p:nvSpPr>
          <p:cNvPr id="26" name="Text 24"/>
          <p:cNvSpPr/>
          <p:nvPr/>
        </p:nvSpPr>
        <p:spPr>
          <a:xfrm>
            <a:off x="4590288" y="3584448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networks and specimen systems — reactive</a:t>
            </a:r>
            <a:endParaRPr lang="en-US" sz="1300"/>
          </a:p>
        </p:txBody>
      </p:sp>
      <p:sp>
        <p:nvSpPr>
          <p:cNvPr id="27" name="Text 25"/>
          <p:cNvSpPr/>
          <p:nvPr/>
        </p:nvSpPr>
        <p:spPr>
          <a:xfrm>
            <a:off x="4590288" y="3931920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coordination — improvised</a:t>
            </a:r>
            <a:endParaRPr lang="en-US" sz="1300"/>
          </a:p>
        </p:txBody>
      </p:sp>
      <p:sp>
        <p:nvSpPr>
          <p:cNvPr id="28" name="Text 26"/>
          <p:cNvSpPr/>
          <p:nvPr/>
        </p:nvSpPr>
        <p:spPr>
          <a:xfrm>
            <a:off x="4590288" y="4279392"/>
            <a:ext cx="3931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buSzPct val="100000"/>
              <a:buChar char="•"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trust — damaged by early missteps</a:t>
            </a:r>
            <a:endParaRPr lang="en-US" sz="1300"/>
          </a:p>
        </p:txBody>
      </p:sp>
      <p:sp>
        <p:nvSpPr>
          <p:cNvPr id="29" name="Text 27"/>
          <p:cNvSpPr/>
          <p:nvPr/>
        </p:nvSpPr>
        <p:spPr>
          <a:xfrm>
            <a:off x="256032" y="466344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preparedness in peacetime, not during emergencies.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SEE: Rapid Detection and Surveillance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124712"/>
            <a:ext cx="6949440" cy="246888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694944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case confirmed within 5 days. 894 contacts identified. 95%+ daily follow-up.</a:t>
            </a:r>
            <a:endParaRPr lang="en-US" sz="14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4078224" cy="12618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56032" y="16642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84048" y="17922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recognition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384048" y="2121408"/>
            <a:ext cx="382219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Clinicians and public health officials recognized the risk and notified authorities within days of the index case's arrival.</a:t>
            </a:r>
            <a:endParaRPr lang="en-US" sz="1400"/>
          </a:p>
        </p:txBody>
      </p:sp>
      <p:sp>
        <p:nvSpPr>
          <p:cNvPr id="19" name="Shape 17"/>
          <p:cNvSpPr/>
          <p:nvPr/>
        </p:nvSpPr>
        <p:spPr>
          <a:xfrm>
            <a:off x="4572000" y="1664208"/>
            <a:ext cx="4078224" cy="12618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0" y="16642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0016" y="17922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mapping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4700016" y="2121408"/>
            <a:ext cx="382219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 contacts identified across the hospital, airport, and community — every exposure network traced and documented.</a:t>
            </a:r>
            <a:endParaRPr lang="en-US" sz="1400"/>
          </a:p>
        </p:txBody>
      </p:sp>
      <p:sp>
        <p:nvSpPr>
          <p:cNvPr id="23" name="Shape 21"/>
          <p:cNvSpPr/>
          <p:nvPr/>
        </p:nvSpPr>
        <p:spPr>
          <a:xfrm>
            <a:off x="256032" y="3035808"/>
            <a:ext cx="4078224" cy="12618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56032" y="30358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048" y="31638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field surveillance</a:t>
            </a:r>
            <a:endParaRPr lang="en-US" sz="1300"/>
          </a:p>
        </p:txBody>
      </p:sp>
      <p:sp>
        <p:nvSpPr>
          <p:cNvPr id="26" name="Text 24"/>
          <p:cNvSpPr/>
          <p:nvPr/>
        </p:nvSpPr>
        <p:spPr>
          <a:xfrm>
            <a:off x="384048" y="3493008"/>
            <a:ext cx="382219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tracers made home visits every day. 95%+ daily follow-up rate sustained throughout the response.</a:t>
            </a:r>
            <a:endParaRPr lang="en-US" sz="1400"/>
          </a:p>
        </p:txBody>
      </p:sp>
      <p:sp>
        <p:nvSpPr>
          <p:cNvPr id="27" name="Shape 25"/>
          <p:cNvSpPr/>
          <p:nvPr/>
        </p:nvSpPr>
        <p:spPr>
          <a:xfrm>
            <a:off x="4572000" y="3035808"/>
            <a:ext cx="4078224" cy="126187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572000" y="30358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00016" y="31638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dashboards</a:t>
            </a:r>
            <a:endParaRPr lang="en-US" sz="1300"/>
          </a:p>
        </p:txBody>
      </p:sp>
      <p:sp>
        <p:nvSpPr>
          <p:cNvPr id="30" name="Text 28"/>
          <p:cNvSpPr/>
          <p:nvPr/>
        </p:nvSpPr>
        <p:spPr>
          <a:xfrm>
            <a:off x="4700016" y="3493008"/>
            <a:ext cx="382219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timelines, transmission chains, and case counts updated daily. Data drove every operational decision.</a:t>
            </a:r>
            <a:endParaRPr lang="en-US" sz="1400"/>
          </a:p>
        </p:txBody>
      </p:sp>
      <p:sp>
        <p:nvSpPr>
          <p:cNvPr id="31" name="Text 29"/>
          <p:cNvSpPr/>
          <p:nvPr/>
        </p:nvSpPr>
        <p:spPr>
          <a:xfrm>
            <a:off x="256032" y="44805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Surveillance is not administrative overhead — it is the operational backbone of epidemic control.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IMS Structure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060704"/>
            <a:ext cx="8412480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841248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IMS answers four questions every day: Who leads? What's the priority? Who does what? Are we winning?</a:t>
            </a:r>
            <a:endParaRPr lang="en-US" sz="14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182112" y="1664208"/>
            <a:ext cx="2560320" cy="475488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182112" y="1664208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5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MANAGER</a:t>
            </a:r>
            <a:endParaRPr lang="en-US" sz="1400"/>
          </a:p>
        </p:txBody>
      </p:sp>
      <p:sp>
        <p:nvSpPr>
          <p:cNvPr id="17" name="Shape 15"/>
          <p:cNvSpPr/>
          <p:nvPr/>
        </p:nvSpPr>
        <p:spPr>
          <a:xfrm>
            <a:off x="4425696" y="2139696"/>
            <a:ext cx="73152" cy="201168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56032" y="2340864"/>
            <a:ext cx="1627632" cy="153619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56032" y="2340864"/>
            <a:ext cx="1627632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47472" y="2450592"/>
            <a:ext cx="1444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</a:t>
            </a:r>
            <a:endParaRPr lang="en-US" sz="1100"/>
          </a:p>
        </p:txBody>
      </p:sp>
      <p:sp>
        <p:nvSpPr>
          <p:cNvPr id="21" name="Text 19"/>
          <p:cNvSpPr/>
          <p:nvPr/>
        </p:nvSpPr>
        <p:spPr>
          <a:xfrm>
            <a:off x="347472" y="2798064"/>
            <a:ext cx="1444752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Strategy, priorities, authority. All roads lead here.</a:t>
            </a:r>
            <a:endParaRPr lang="en-US" sz="1200"/>
          </a:p>
        </p:txBody>
      </p:sp>
      <p:sp>
        <p:nvSpPr>
          <p:cNvPr id="22" name="Shape 20"/>
          <p:cNvSpPr/>
          <p:nvPr/>
        </p:nvSpPr>
        <p:spPr>
          <a:xfrm>
            <a:off x="1993392" y="2340864"/>
            <a:ext cx="1627632" cy="153619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993392" y="2340864"/>
            <a:ext cx="1627632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084832" y="2450592"/>
            <a:ext cx="1444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100"/>
          </a:p>
        </p:txBody>
      </p:sp>
      <p:sp>
        <p:nvSpPr>
          <p:cNvPr id="25" name="Text 23"/>
          <p:cNvSpPr/>
          <p:nvPr/>
        </p:nvSpPr>
        <p:spPr>
          <a:xfrm>
            <a:off x="2084832" y="2798064"/>
            <a:ext cx="1444752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tracing, isolation, infection prevention and control, burials. The doers.</a:t>
            </a:r>
            <a:endParaRPr lang="en-US" sz="1200"/>
          </a:p>
        </p:txBody>
      </p:sp>
      <p:sp>
        <p:nvSpPr>
          <p:cNvPr id="26" name="Shape 24"/>
          <p:cNvSpPr/>
          <p:nvPr/>
        </p:nvSpPr>
        <p:spPr>
          <a:xfrm>
            <a:off x="3730752" y="2340864"/>
            <a:ext cx="1627632" cy="153619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730752" y="2340864"/>
            <a:ext cx="1627632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822192" y="2450592"/>
            <a:ext cx="1444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</a:t>
            </a:r>
            <a:endParaRPr lang="en-US" sz="1100"/>
          </a:p>
        </p:txBody>
      </p:sp>
      <p:sp>
        <p:nvSpPr>
          <p:cNvPr id="29" name="Text 27"/>
          <p:cNvSpPr/>
          <p:nvPr/>
        </p:nvSpPr>
        <p:spPr>
          <a:xfrm>
            <a:off x="3822192" y="2798064"/>
            <a:ext cx="1444752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lists, forecasts, daily action plans, mapping.</a:t>
            </a:r>
            <a:endParaRPr lang="en-US" sz="1200"/>
          </a:p>
        </p:txBody>
      </p:sp>
      <p:sp>
        <p:nvSpPr>
          <p:cNvPr id="30" name="Shape 28"/>
          <p:cNvSpPr/>
          <p:nvPr/>
        </p:nvSpPr>
        <p:spPr>
          <a:xfrm>
            <a:off x="5468112" y="2340864"/>
            <a:ext cx="1627632" cy="153619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5468112" y="2340864"/>
            <a:ext cx="1627632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559552" y="2450592"/>
            <a:ext cx="1444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100"/>
          </a:p>
        </p:txBody>
      </p:sp>
      <p:sp>
        <p:nvSpPr>
          <p:cNvPr id="33" name="Text 31"/>
          <p:cNvSpPr/>
          <p:nvPr/>
        </p:nvSpPr>
        <p:spPr>
          <a:xfrm>
            <a:off x="5559552" y="2798064"/>
            <a:ext cx="1444752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PPE, transport, labs, supplies. Keeps ops moving.</a:t>
            </a:r>
            <a:endParaRPr lang="en-US" sz="1200"/>
          </a:p>
        </p:txBody>
      </p:sp>
      <p:sp>
        <p:nvSpPr>
          <p:cNvPr id="34" name="Shape 32"/>
          <p:cNvSpPr/>
          <p:nvPr/>
        </p:nvSpPr>
        <p:spPr>
          <a:xfrm>
            <a:off x="7205472" y="2340864"/>
            <a:ext cx="1627632" cy="1536192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7205472" y="2340864"/>
            <a:ext cx="1627632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296912" y="2450592"/>
            <a:ext cx="1444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1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/ ADMIN</a:t>
            </a:r>
            <a:endParaRPr lang="en-US" sz="1100"/>
          </a:p>
        </p:txBody>
      </p:sp>
      <p:sp>
        <p:nvSpPr>
          <p:cNvPr id="37" name="Text 35"/>
          <p:cNvSpPr/>
          <p:nvPr/>
        </p:nvSpPr>
        <p:spPr>
          <a:xfrm>
            <a:off x="7296912" y="2798064"/>
            <a:ext cx="1444752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funds, surge hiring, procurement accountability.</a:t>
            </a:r>
            <a:endParaRPr lang="en-US" sz="1200"/>
          </a:p>
        </p:txBody>
      </p:sp>
      <p:sp>
        <p:nvSpPr>
          <p:cNvPr id="38" name="Shape 36"/>
          <p:cNvSpPr/>
          <p:nvPr/>
        </p:nvSpPr>
        <p:spPr>
          <a:xfrm>
            <a:off x="256032" y="3986784"/>
            <a:ext cx="8412480" cy="585216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256032" y="3986784"/>
            <a:ext cx="8412480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384048" y="41148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COORDINATION — WHO, CDC, MSF, and local NGOs work WITHIN the IMS structure, not parallel to it. This is one of the many things Lagos got right.</a:t>
            </a:r>
            <a:endParaRPr lang="en-US" sz="1300"/>
          </a:p>
        </p:txBody>
      </p:sp>
      <p:sp>
        <p:nvSpPr>
          <p:cNvPr id="41" name="Text 39"/>
          <p:cNvSpPr/>
          <p:nvPr/>
        </p:nvSpPr>
        <p:spPr>
          <a:xfrm>
            <a:off x="256032" y="466344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IMS: confusion about authority, conflicting priorities, duplicated effort, missed cases.</a:t>
            </a:r>
            <a:endParaRPr lang="en-US"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5" name="Shape 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7" name="Shape 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IMS in Action: Operations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060704"/>
            <a:ext cx="4882896" cy="31089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978408"/>
            <a:ext cx="4974336" cy="39319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 contacts. 95%+ daily follow-up. 93 days to containment.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700784"/>
            <a:ext cx="950976" cy="58521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6032" y="1700784"/>
            <a:ext cx="9509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200"/>
          </a:p>
        </p:txBody>
      </p:sp>
      <p:sp>
        <p:nvSpPr>
          <p:cNvPr id="17" name="Text 15"/>
          <p:cNvSpPr/>
          <p:nvPr/>
        </p:nvSpPr>
        <p:spPr>
          <a:xfrm>
            <a:off x="1298448" y="173736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EOC activated same day as Ebola confirmation. Incident Manager designated. No delay, no debate about authority.</a:t>
            </a:r>
            <a:endParaRPr lang="en-US" sz="1400"/>
          </a:p>
        </p:txBody>
      </p:sp>
      <p:sp>
        <p:nvSpPr>
          <p:cNvPr id="18" name="Shape 16"/>
          <p:cNvSpPr/>
          <p:nvPr/>
        </p:nvSpPr>
        <p:spPr>
          <a:xfrm>
            <a:off x="256032" y="2432304"/>
            <a:ext cx="950976" cy="58521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56032" y="2432304"/>
            <a:ext cx="9509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1–7</a:t>
            </a:r>
            <a:endParaRPr lang="en-US" sz="1200"/>
          </a:p>
        </p:txBody>
      </p:sp>
      <p:sp>
        <p:nvSpPr>
          <p:cNvPr id="20" name="Text 18"/>
          <p:cNvSpPr/>
          <p:nvPr/>
        </p:nvSpPr>
        <p:spPr>
          <a:xfrm>
            <a:off x="1298448" y="246888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Infection prevention protocols deployed. All hospital contacts identified and monitored.</a:t>
            </a:r>
            <a:endParaRPr lang="en-US" sz="1400"/>
          </a:p>
        </p:txBody>
      </p:sp>
      <p:sp>
        <p:nvSpPr>
          <p:cNvPr id="21" name="Shape 19"/>
          <p:cNvSpPr/>
          <p:nvPr/>
        </p:nvSpPr>
        <p:spPr>
          <a:xfrm>
            <a:off x="256032" y="3163824"/>
            <a:ext cx="950976" cy="58521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6032" y="3163824"/>
            <a:ext cx="9509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1200"/>
          </a:p>
        </p:txBody>
      </p:sp>
      <p:sp>
        <p:nvSpPr>
          <p:cNvPr id="23" name="Text 21"/>
          <p:cNvSpPr/>
          <p:nvPr/>
        </p:nvSpPr>
        <p:spPr>
          <a:xfrm>
            <a:off x="1298448" y="320040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 contacts traced. Daily home visits. Temperature checks. Any symptom → immediate isolation.</a:t>
            </a:r>
            <a:endParaRPr lang="en-US" sz="1400"/>
          </a:p>
        </p:txBody>
      </p:sp>
      <p:sp>
        <p:nvSpPr>
          <p:cNvPr id="24" name="Shape 22"/>
          <p:cNvSpPr/>
          <p:nvPr/>
        </p:nvSpPr>
        <p:spPr>
          <a:xfrm>
            <a:off x="256032" y="3895344"/>
            <a:ext cx="950976" cy="585216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56032" y="3895344"/>
            <a:ext cx="9509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Throughout</a:t>
            </a:r>
            <a:endParaRPr lang="en-US" sz="1200"/>
          </a:p>
        </p:txBody>
      </p:sp>
      <p:sp>
        <p:nvSpPr>
          <p:cNvPr id="26" name="Text 24"/>
          <p:cNvSpPr/>
          <p:nvPr/>
        </p:nvSpPr>
        <p:spPr>
          <a:xfrm>
            <a:off x="1298448" y="39319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dashboard updated. Partners briefed. Plans revised. Data drove every resource allocation decision.</a:t>
            </a:r>
            <a:endParaRPr lang="en-US" sz="1400"/>
          </a:p>
        </p:txBody>
      </p:sp>
      <p:sp>
        <p:nvSpPr>
          <p:cNvPr id="27" name="Shape 25"/>
          <p:cNvSpPr/>
          <p:nvPr/>
        </p:nvSpPr>
        <p:spPr>
          <a:xfrm>
            <a:off x="4974336" y="1609344"/>
            <a:ext cx="36576" cy="3127248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138928" y="1664208"/>
            <a:ext cx="3511296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230368" y="1664208"/>
            <a:ext cx="1005840" cy="8778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894</a:t>
            </a:r>
            <a:endParaRPr lang="en-US" sz="4400"/>
          </a:p>
        </p:txBody>
      </p:sp>
      <p:sp>
        <p:nvSpPr>
          <p:cNvPr id="30" name="Text 28"/>
          <p:cNvSpPr/>
          <p:nvPr/>
        </p:nvSpPr>
        <p:spPr>
          <a:xfrm>
            <a:off x="6400800" y="1664208"/>
            <a:ext cx="2249424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 identified</a:t>
            </a:r>
            <a:endParaRPr lang="en-US" sz="1500"/>
          </a:p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traced</a:t>
            </a:r>
            <a:endParaRPr lang="en-US" sz="1500"/>
          </a:p>
        </p:txBody>
      </p:sp>
      <p:sp>
        <p:nvSpPr>
          <p:cNvPr id="31" name="Shape 29"/>
          <p:cNvSpPr/>
          <p:nvPr/>
        </p:nvSpPr>
        <p:spPr>
          <a:xfrm>
            <a:off x="5138928" y="2651760"/>
            <a:ext cx="3511296" cy="87782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230368" y="2651760"/>
            <a:ext cx="1170432" cy="8778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r>
              <a:rPr lang="en-US" sz="28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4400"/>
          </a:p>
        </p:txBody>
      </p:sp>
      <p:sp>
        <p:nvSpPr>
          <p:cNvPr id="33" name="Text 31"/>
          <p:cNvSpPr/>
          <p:nvPr/>
        </p:nvSpPr>
        <p:spPr>
          <a:xfrm>
            <a:off x="6400800" y="2656107"/>
            <a:ext cx="2249424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contact follow-up</a:t>
            </a:r>
            <a:endParaRPr lang="en-US" sz="1500"/>
          </a:p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sustained</a:t>
            </a:r>
            <a:endParaRPr lang="en-US" sz="1500"/>
          </a:p>
        </p:txBody>
      </p:sp>
      <p:sp>
        <p:nvSpPr>
          <p:cNvPr id="34" name="Shape 32"/>
          <p:cNvSpPr/>
          <p:nvPr/>
        </p:nvSpPr>
        <p:spPr>
          <a:xfrm>
            <a:off x="5138928" y="3639312"/>
            <a:ext cx="3511296" cy="87782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230368" y="3639312"/>
            <a:ext cx="1005840" cy="8778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marL="0" indent="0" algn="l">
              <a:buNone/>
            </a:pPr>
            <a:r>
              <a:rPr lang="en-US" sz="44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4400"/>
          </a:p>
        </p:txBody>
      </p:sp>
      <p:sp>
        <p:nvSpPr>
          <p:cNvPr id="36" name="Text 34"/>
          <p:cNvSpPr/>
          <p:nvPr/>
        </p:nvSpPr>
        <p:spPr>
          <a:xfrm>
            <a:off x="6400800" y="3646432"/>
            <a:ext cx="2249424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outbreaks</a:t>
            </a:r>
            <a:endParaRPr lang="en-US" sz="1500"/>
          </a:p>
          <a:p>
            <a:pPr marL="0" indent="0" algn="l">
              <a:buNone/>
            </a:pPr>
            <a:r>
              <a:rPr lang="en-US" sz="150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Lagos</a:t>
            </a:r>
            <a:endParaRPr lang="en-US" sz="1500"/>
          </a:p>
        </p:txBody>
      </p:sp>
      <p:sp>
        <p:nvSpPr>
          <p:cNvPr id="37" name="Text 35"/>
          <p:cNvSpPr/>
          <p:nvPr/>
        </p:nvSpPr>
        <p:spPr>
          <a:xfrm>
            <a:off x="256032" y="455371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engagement ran in parallel — clear messaging, trusted spokespeople, transparent communication. Trust is an operational asset.</a:t>
            </a:r>
            <a:endParaRPr lang="en-US" sz="1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5">
            <a:extLst>
              <a:ext uri="{FF2B5EF4-FFF2-40B4-BE49-F238E27FC236}">
                <a16:creationId xmlns:a16="http://schemas.microsoft.com/office/drawing/2014/main" id="{E3CC9A12-87A0-1C74-0FF7-CBC5C65126EA}"/>
              </a:ext>
            </a:extLst>
          </p:cNvPr>
          <p:cNvSpPr/>
          <p:nvPr/>
        </p:nvSpPr>
        <p:spPr>
          <a:xfrm>
            <a:off x="7223760" y="57912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">
            <a:extLst>
              <a:ext uri="{FF2B5EF4-FFF2-40B4-BE49-F238E27FC236}">
                <a16:creationId xmlns:a16="http://schemas.microsoft.com/office/drawing/2014/main" id="{01307B81-CB27-5D7B-3A1D-649534DD3624}"/>
              </a:ext>
            </a:extLst>
          </p:cNvPr>
          <p:cNvSpPr/>
          <p:nvPr/>
        </p:nvSpPr>
        <p:spPr>
          <a:xfrm>
            <a:off x="6400800" y="64008"/>
            <a:ext cx="749808" cy="237744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MIT Press, 2025  ·  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theformulaforbetterhealth.net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90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formulateaching</a:t>
            </a:r>
            <a:r>
              <a:rPr lang="en-US" sz="90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/>
          </a:p>
        </p:txBody>
      </p:sp>
      <p:sp>
        <p:nvSpPr>
          <p:cNvPr id="4" name="Text 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FORMULA FOR BETTER HEALTH  ·  CASE STUDY: EBOLA IN LAGOS</a:t>
            </a:r>
            <a:endParaRPr lang="en-US" sz="900"/>
          </a:p>
        </p:txBody>
      </p:sp>
      <p:sp>
        <p:nvSpPr>
          <p:cNvPr id="6" name="Text 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endParaRPr lang="en-US" sz="1000"/>
          </a:p>
        </p:txBody>
      </p:sp>
      <p:sp>
        <p:nvSpPr>
          <p:cNvPr id="8" name="Text 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</a:t>
            </a:r>
            <a:endParaRPr lang="en-US" sz="1000"/>
          </a:p>
        </p:txBody>
      </p:sp>
      <p:sp>
        <p:nvSpPr>
          <p:cNvPr id="9" name="Shape 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1000"/>
          </a:p>
        </p:txBody>
      </p:sp>
      <p:sp>
        <p:nvSpPr>
          <p:cNvPr id="11" name="Text 9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the Path to Progress: The Technical Package</a:t>
            </a:r>
            <a:endParaRPr lang="en-US" sz="3200"/>
          </a:p>
        </p:txBody>
      </p:sp>
      <p:sp>
        <p:nvSpPr>
          <p:cNvPr id="12" name="Shape 10"/>
          <p:cNvSpPr/>
          <p:nvPr/>
        </p:nvSpPr>
        <p:spPr>
          <a:xfrm>
            <a:off x="256032" y="1124712"/>
            <a:ext cx="6217920" cy="301752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" y="1060704"/>
            <a:ext cx="6217920" cy="310896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marL="0" indent="0" algn="l">
              <a:buNone/>
            </a:pPr>
            <a:r>
              <a:rPr lang="en-US" sz="15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interventions work when embedded in strong operational systems</a:t>
            </a:r>
            <a:endParaRPr lang="en-US" sz="1500"/>
          </a:p>
        </p:txBody>
      </p:sp>
      <p:sp>
        <p:nvSpPr>
          <p:cNvPr id="14" name="Shape 1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1664208"/>
            <a:ext cx="4078224" cy="1280160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56032" y="16642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84048" y="17922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tracing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384048" y="2121408"/>
            <a:ext cx="3822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contact of every case identified, monitored daily, and isolated at first symptom. The 95%+ rate required systems to sustain it.</a:t>
            </a:r>
            <a:endParaRPr lang="en-US" sz="1300"/>
          </a:p>
        </p:txBody>
      </p:sp>
      <p:sp>
        <p:nvSpPr>
          <p:cNvPr id="19" name="Shape 17"/>
          <p:cNvSpPr/>
          <p:nvPr/>
        </p:nvSpPr>
        <p:spPr>
          <a:xfrm>
            <a:off x="4572000" y="1664208"/>
            <a:ext cx="4078224" cy="1280160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0" y="1664208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0016" y="179222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isolation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4700016" y="2121408"/>
            <a:ext cx="3822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isolation broke transmission chains. Supportive care reduced fatality. Standardized IPC protocols protected health workers.</a:t>
            </a:r>
            <a:endParaRPr lang="en-US" sz="1300"/>
          </a:p>
        </p:txBody>
      </p:sp>
      <p:sp>
        <p:nvSpPr>
          <p:cNvPr id="23" name="Shape 21"/>
          <p:cNvSpPr/>
          <p:nvPr/>
        </p:nvSpPr>
        <p:spPr>
          <a:xfrm>
            <a:off x="256032" y="3054096"/>
            <a:ext cx="4078224" cy="1280160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56032" y="3054096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048" y="3182112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&amp; dignified burial</a:t>
            </a:r>
            <a:endParaRPr lang="en-US" sz="1300"/>
          </a:p>
        </p:txBody>
      </p:sp>
      <p:sp>
        <p:nvSpPr>
          <p:cNvPr id="26" name="Text 24"/>
          <p:cNvSpPr/>
          <p:nvPr/>
        </p:nvSpPr>
        <p:spPr>
          <a:xfrm>
            <a:off x="384048" y="3511296"/>
            <a:ext cx="3822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Burial teams reduced community-level transmission while engaging families respectfully — consent and cooperation, not compliance.</a:t>
            </a:r>
            <a:endParaRPr lang="en-US" sz="1300"/>
          </a:p>
        </p:txBody>
      </p:sp>
      <p:sp>
        <p:nvSpPr>
          <p:cNvPr id="27" name="Shape 25"/>
          <p:cNvSpPr/>
          <p:nvPr/>
        </p:nvSpPr>
        <p:spPr>
          <a:xfrm>
            <a:off x="4572000" y="3054096"/>
            <a:ext cx="4078224" cy="1280160"/>
          </a:xfrm>
          <a:prstGeom prst="rect">
            <a:avLst/>
          </a:prstGeom>
          <a:solidFill>
            <a:srgbClr val="E0DDD5"/>
          </a:solidFill>
          <a:ln w="12700">
            <a:solidFill>
              <a:srgbClr val="E0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572000" y="3054096"/>
            <a:ext cx="4078224" cy="91440"/>
          </a:xfrm>
          <a:prstGeom prst="rect">
            <a:avLst/>
          </a:prstGeom>
          <a:solidFill>
            <a:srgbClr val="00C8D4"/>
          </a:solidFill>
          <a:ln w="12700">
            <a:solidFill>
              <a:srgbClr val="00C8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00016" y="3182112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 use documenting steady progress</a:t>
            </a:r>
            <a:endParaRPr lang="en-US" sz="1300"/>
          </a:p>
        </p:txBody>
      </p:sp>
      <p:sp>
        <p:nvSpPr>
          <p:cNvPr id="30" name="Text 28"/>
          <p:cNvSpPr/>
          <p:nvPr/>
        </p:nvSpPr>
        <p:spPr>
          <a:xfrm>
            <a:off x="4700016" y="3511296"/>
            <a:ext cx="382219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situation reports, transmission mapping, and forward planning enabled adaptive management and motivated teams.</a:t>
            </a:r>
            <a:endParaRPr lang="en-US" sz="1300"/>
          </a:p>
        </p:txBody>
      </p:sp>
      <p:sp>
        <p:nvSpPr>
          <p:cNvPr id="31" name="Text 29"/>
          <p:cNvSpPr/>
          <p:nvPr/>
        </p:nvSpPr>
        <p:spPr>
          <a:xfrm>
            <a:off x="256032" y="4498848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i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 had the right technical package AND the organizational structure to deploy it. Knowledge alone is not enough.</a:t>
            </a:r>
            <a:endParaRPr lang="en-US"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19744DB93641A8403A60BF24F6D2" ma:contentTypeVersion="15" ma:contentTypeDescription="Create a new document." ma:contentTypeScope="" ma:versionID="5f36845b1f1627a778cdf16d10f379a3">
  <xsd:schema xmlns:xsd="http://www.w3.org/2001/XMLSchema" xmlns:xs="http://www.w3.org/2001/XMLSchema" xmlns:p="http://schemas.microsoft.com/office/2006/metadata/properties" xmlns:ns2="89c6c834-5500-4d34-8d4a-2e90563177f5" xmlns:ns3="8cc82467-8cb5-4206-ba7c-5e39ccabeebb" targetNamespace="http://schemas.microsoft.com/office/2006/metadata/properties" ma:root="true" ma:fieldsID="da4900190a686e0e4816f311ebe1f90b" ns2:_="" ns3:_="">
    <xsd:import namespace="89c6c834-5500-4d34-8d4a-2e90563177f5"/>
    <xsd:import namespace="8cc82467-8cb5-4206-ba7c-5e39ccabe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c6c834-5500-4d34-8d4a-2e90563177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2f55c54-333a-4ed3-a999-6f0836af51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82467-8cb5-4206-ba7c-5e39ccabeeb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c6c834-5500-4d34-8d4a-2e90563177f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C9F4264-FB35-44D1-A2EF-B8AC7A2AF062}">
  <ds:schemaRefs>
    <ds:schemaRef ds:uri="89c6c834-5500-4d34-8d4a-2e90563177f5"/>
    <ds:schemaRef ds:uri="8cc82467-8cb5-4206-ba7c-5e39ccabee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CF70C5-5A1A-4798-9F19-A47A274DB3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1B310E-5D71-4654-ACEA-5166B4020259}">
  <ds:schemaRefs>
    <ds:schemaRef ds:uri="89c6c834-5500-4d34-8d4a-2e90563177f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16</Slides>
  <Notes>16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Ebola in Lagos – IMS in Action</dc:title>
  <dc:subject>PptxGenJS Presentation</dc:subject>
  <dc:creator>PptxGenJS</dc:creator>
  <cp:revision>1</cp:revision>
  <dcterms:created xsi:type="dcterms:W3CDTF">2026-02-28T16:46:04Z</dcterms:created>
  <dcterms:modified xsi:type="dcterms:W3CDTF">2026-03-16T21:05:13Z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2026-02-28T17:14:28Z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762de5b4-45da-4234-a5e1-ee3e978f8a57</vt:lpwstr>
  </property>
  <property fmtid="{D5CDD505-2E9C-101B-9397-08002B2CF9AE}" pid="7" name="MSIP_Label_defa4170-0d19-0005-0004-bc88714345d2_ActionId">
    <vt:lpwstr>ea29dc75-3e44-4504-9e69-0814bd5a6f4c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ContentTypeId">
    <vt:lpwstr>0x010100C15719744DB93641A8403A60BF24F6D2</vt:lpwstr>
  </property>
  <property fmtid="{D5CDD505-2E9C-101B-9397-08002B2CF9AE}" pid="11" name="MediaServiceImageTags">
    <vt:lpwstr/>
  </property>
</Properties>
</file>