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g85gug0cx/UY4PlsUXKW8ct65h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6"/>
  </p:normalViewPr>
  <p:slideViewPr>
    <p:cSldViewPr snapToGrid="0">
      <p:cViewPr varScale="1">
        <p:scale>
          <a:sx n="154" d="100"/>
          <a:sy n="154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0" name="Google Shape;260;p10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10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2" name="Google Shape;282;p1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" name="Google Shape;31;p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4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5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Google Shape;153;p6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6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7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7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6" name="Google Shape;216;p8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8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8" name="Google Shape;238;p9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9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5585/mmwr.su6503a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256032" y="475488"/>
            <a:ext cx="6035040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4800"/>
              <a:buFont typeface="Calibri"/>
              <a:buNone/>
            </a:pPr>
            <a:r>
              <a:rPr lang="en-US" sz="4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Ebola in Guinea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256032" y="1408176"/>
            <a:ext cx="4555811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256032" y="1408176"/>
            <a:ext cx="512064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Communication as a Public Health Intervention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256032" y="1865376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256032" y="2011680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256032" y="2011680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1097280" y="2011680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1097280" y="2011680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1938528" y="2011680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"/>
          <p:cNvSpPr/>
          <p:nvPr/>
        </p:nvSpPr>
        <p:spPr>
          <a:xfrm>
            <a:off x="1938528" y="2011680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256032" y="2743200"/>
            <a:ext cx="5669280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3600"/>
              <a:buFont typeface="Calibri"/>
              <a:buNone/>
            </a:pPr>
            <a:r>
              <a:rPr lang="en-US" sz="3600" i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“Ebola is real!”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256032" y="3163824"/>
            <a:ext cx="56692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256032" y="4736592"/>
            <a:ext cx="54864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Chapter 7  ·  The Formula for Better Health  ·  MIT Press, 2025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BF9246-3D83-8419-8ACF-B43EB52FB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3328" y="292608"/>
            <a:ext cx="2844615" cy="421003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0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0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0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0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0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0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0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0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0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0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0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None/>
            </a:pPr>
            <a:r>
              <a:rPr lang="en-US" sz="2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Question 4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0"/>
          <p:cNvSpPr/>
          <p:nvPr/>
        </p:nvSpPr>
        <p:spPr>
          <a:xfrm>
            <a:off x="256032" y="111556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400"/>
              <a:buFont typeface="Calibri"/>
              <a:buNone/>
            </a:pPr>
            <a:r>
              <a:rPr lang="en-US" sz="34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Communication as Intervention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0"/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0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case frames communication as itself part of the intervention — not just support for it. Do you agree?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0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are the practical implications for how a program is designed, staffed, and evaluated?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0"/>
          <p:cNvSpPr/>
          <p:nvPr/>
        </p:nvSpPr>
        <p:spPr>
          <a:xfrm>
            <a:off x="347472" y="3675888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accountability mechanisms would hold communication to the same standard as contact tracing?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1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1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1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1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1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1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1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1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1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1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1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None/>
            </a:pPr>
            <a:r>
              <a:rPr lang="en-US" sz="2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Question 5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1"/>
          <p:cNvSpPr/>
          <p:nvPr/>
        </p:nvSpPr>
        <p:spPr>
          <a:xfrm>
            <a:off x="256032" y="111556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400"/>
              <a:buFont typeface="Calibri"/>
              <a:buNone/>
            </a:pPr>
            <a:r>
              <a:rPr lang="en-US" sz="34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Discipline to Evolve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1"/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1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Community perceptions changed throughout the epidemic. What systems would you put in place to know when your messages needed to change?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1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data would you collect? How often? Who decides when to change the message?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1"/>
          <p:cNvSpPr/>
          <p:nvPr/>
        </p:nvSpPr>
        <p:spPr>
          <a:xfrm>
            <a:off x="347472" y="3675888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does this case suggest about how programs should measure whether their communication is working?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Guinea, 2014: Trust Was the Missing Ingredient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256032" y="1078992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256032" y="1225296"/>
            <a:ext cx="2377440" cy="1572768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365760" y="1298448"/>
            <a:ext cx="2157984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4800"/>
              <a:buFont typeface="Calibri"/>
              <a:buNone/>
            </a:pPr>
            <a:r>
              <a:rPr lang="en-US" sz="4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~50%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365760" y="2029968"/>
            <a:ext cx="2157984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of Ebola patients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died from the disease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2907792" y="1225296"/>
            <a:ext cx="2377440" cy="1572768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2"/>
          <p:cNvSpPr/>
          <p:nvPr/>
        </p:nvSpPr>
        <p:spPr>
          <a:xfrm>
            <a:off x="3017520" y="1298448"/>
            <a:ext cx="2157984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4800"/>
              <a:buFont typeface="Calibri"/>
              <a:buNone/>
            </a:pPr>
            <a:r>
              <a:rPr lang="en-US" sz="4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~11,000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2"/>
          <p:cNvSpPr/>
          <p:nvPr/>
        </p:nvSpPr>
        <p:spPr>
          <a:xfrm>
            <a:off x="3017520" y="2029968"/>
            <a:ext cx="2157984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deaths in West Africa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from the 2014 outbreak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2"/>
          <p:cNvSpPr/>
          <p:nvPr/>
        </p:nvSpPr>
        <p:spPr>
          <a:xfrm>
            <a:off x="5742432" y="1170432"/>
            <a:ext cx="2944368" cy="1682496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5742432" y="1170432"/>
            <a:ext cx="2944368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/>
          <p:nvPr/>
        </p:nvSpPr>
        <p:spPr>
          <a:xfrm>
            <a:off x="5870448" y="1298448"/>
            <a:ext cx="2688336" cy="1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i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"You say you're doctors, but you've been here for eighteen months and you haven't treated a single patient."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"/>
          <p:cNvSpPr/>
          <p:nvPr/>
        </p:nvSpPr>
        <p:spPr>
          <a:xfrm>
            <a:off x="5870448" y="2487168"/>
            <a:ext cx="2688336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— Communities in Guinea, reported by Dr. Abdou Salam Gueye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2"/>
          <p:cNvSpPr/>
          <p:nvPr/>
        </p:nvSpPr>
        <p:spPr>
          <a:xfrm>
            <a:off x="256032" y="2962656"/>
            <a:ext cx="841248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Traditional burial practices — washing, dressing, holding the body — drove transmission.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Community cooperation was not optional. It was essential to stopping the epidemic.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256032" y="3712464"/>
            <a:ext cx="8412480" cy="40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Calibri"/>
              <a:buNone/>
            </a:pPr>
            <a:r>
              <a:rPr lang="en-US" sz="22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problem was not the virus. It was trust.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"/>
          <p:cNvSpPr txBox="1"/>
          <p:nvPr/>
        </p:nvSpPr>
        <p:spPr>
          <a:xfrm>
            <a:off x="128025" y="4425700"/>
            <a:ext cx="7490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Bell BP, Damon IK, Jernigan DB, et al. Overview, Control Strategies, and Lessons Learned in the CDC Response to the 2014–2016 Ebola Epidemic. MMWR Suppl 2016;65(Suppl-3):4–11. DOI: </a:t>
            </a:r>
            <a:r>
              <a:rPr lang="en-US" sz="800">
                <a:solidFill>
                  <a:schemeClr val="accent3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http://dx.doi.org/10.15585/mmwr.su6503a2</a:t>
            </a:r>
            <a:endParaRPr sz="80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3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Accurate Messages That Made Things Worse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256032" y="1078992"/>
            <a:ext cx="438912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256032" y="1078992"/>
            <a:ext cx="438912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None/>
            </a:pPr>
            <a:r>
              <a:rPr lang="en-US" sz="17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Factually correct. Catastrophic implications.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256032" y="1536192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256032" y="1682496"/>
            <a:ext cx="4059936" cy="2651760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"/>
          <p:cNvSpPr/>
          <p:nvPr/>
        </p:nvSpPr>
        <p:spPr>
          <a:xfrm>
            <a:off x="256032" y="1682496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3"/>
          <p:cNvSpPr/>
          <p:nvPr/>
        </p:nvSpPr>
        <p:spPr>
          <a:xfrm>
            <a:off x="402336" y="1828800"/>
            <a:ext cx="3767328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None/>
            </a:pPr>
            <a:r>
              <a:rPr lang="en-US" sz="2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"Don't eat bushmeat."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3"/>
          <p:cNvSpPr/>
          <p:nvPr/>
        </p:nvSpPr>
        <p:spPr>
          <a:xfrm>
            <a:off x="402336" y="2377440"/>
            <a:ext cx="3767328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700"/>
              <a:buFont typeface="Calibri"/>
              <a:buNone/>
            </a:pPr>
            <a:r>
              <a:rPr lang="en-US" sz="17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True at the epidemic's origin. By this point, person-to-person transmission was the primary route — bushmeat was irrelevant. Communities heard blame, not guidance.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3"/>
          <p:cNvSpPr/>
          <p:nvPr/>
        </p:nvSpPr>
        <p:spPr>
          <a:xfrm>
            <a:off x="4572000" y="1682496"/>
            <a:ext cx="4059936" cy="2651760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3"/>
          <p:cNvSpPr/>
          <p:nvPr/>
        </p:nvSpPr>
        <p:spPr>
          <a:xfrm>
            <a:off x="4572000" y="1682496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3"/>
          <p:cNvSpPr/>
          <p:nvPr/>
        </p:nvSpPr>
        <p:spPr>
          <a:xfrm>
            <a:off x="4718304" y="1828800"/>
            <a:ext cx="3767328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None/>
            </a:pPr>
            <a:r>
              <a:rPr lang="en-US" sz="2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"Ebola can’t be cured."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3"/>
          <p:cNvSpPr/>
          <p:nvPr/>
        </p:nvSpPr>
        <p:spPr>
          <a:xfrm>
            <a:off x="4718304" y="2377440"/>
            <a:ext cx="3767328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700"/>
              <a:buFont typeface="Calibri"/>
              <a:buNone/>
            </a:pPr>
            <a:r>
              <a:rPr lang="en-US" sz="17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Also true. Also cooperation-destroying. If nothing can be done, why report a sick family member? The message eliminated the rational basis for engaging with the response.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3"/>
          <p:cNvSpPr/>
          <p:nvPr/>
        </p:nvSpPr>
        <p:spPr>
          <a:xfrm>
            <a:off x="256032" y="4443984"/>
            <a:ext cx="841248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 i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 message must be accurate, relevant, and structured to produce the right behavior.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4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Correction: Simple, True, Actionable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256032" y="1078992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256032" y="1225296"/>
            <a:ext cx="8412480" cy="1170432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"/>
          <p:cNvSpPr/>
          <p:nvPr/>
        </p:nvSpPr>
        <p:spPr>
          <a:xfrm>
            <a:off x="256032" y="1225296"/>
            <a:ext cx="8412480" cy="1170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5200"/>
              <a:buFont typeface="Calibri"/>
              <a:buNone/>
            </a:pPr>
            <a:r>
              <a:rPr lang="en-US" sz="52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"Ebola is real."</a:t>
            </a:r>
            <a:endParaRPr sz="5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1389438" y="2596896"/>
            <a:ext cx="384048" cy="384048"/>
          </a:xfrm>
          <a:prstGeom prst="ellipse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1381193" y="2596896"/>
            <a:ext cx="384048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365760" y="3054096"/>
            <a:ext cx="256032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Simple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/>
          <p:nvPr/>
        </p:nvSpPr>
        <p:spPr>
          <a:xfrm>
            <a:off x="365760" y="3438144"/>
            <a:ext cx="256032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600"/>
              <a:buFont typeface="Calibri"/>
              <a:buNone/>
            </a:pPr>
            <a:r>
              <a:rPr lang="en-US" sz="16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Spread person to person without translation or explanation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4114800" y="2596896"/>
            <a:ext cx="384048" cy="384048"/>
          </a:xfrm>
          <a:prstGeom prst="ellipse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/>
          <p:nvPr/>
        </p:nvSpPr>
        <p:spPr>
          <a:xfrm>
            <a:off x="4114800" y="2596896"/>
            <a:ext cx="384048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3026664" y="3054096"/>
            <a:ext cx="256032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True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3200400" y="3438144"/>
            <a:ext cx="256032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600"/>
              <a:buFont typeface="Calibri"/>
              <a:buNone/>
            </a:pPr>
            <a:r>
              <a:rPr lang="en-US" sz="16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Said nothing false, made no promises it could not keep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7032186" y="2606040"/>
            <a:ext cx="384048" cy="384048"/>
          </a:xfrm>
          <a:prstGeom prst="ellipse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7050024" y="2606040"/>
            <a:ext cx="384048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6035040" y="3054096"/>
            <a:ext cx="256032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Actionable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6035040" y="3438144"/>
            <a:ext cx="256032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600"/>
              <a:buFont typeface="Calibri"/>
              <a:buNone/>
            </a:pPr>
            <a:r>
              <a:rPr lang="en-US" sz="16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Opened the door: Ebola is real — and here is what we can do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256032" y="4315968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Calibri"/>
              <a:buNone/>
            </a:pPr>
            <a:r>
              <a:rPr lang="en-US" sz="1800" i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Safe and dignified burial acknowledged community grief — and changed behavior surveillance alone could not reach.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5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Right Messenger: Terrie Hall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256032" y="1078992"/>
            <a:ext cx="676656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256032" y="1078992"/>
            <a:ext cx="676656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messenger is not a delivery mechanism. The messenger is the message.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256032" y="1536192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256032" y="1682496"/>
            <a:ext cx="1975104" cy="2743200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256032" y="1682496"/>
            <a:ext cx="1975104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347472" y="1810512"/>
            <a:ext cx="1792224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347472" y="2121408"/>
            <a:ext cx="1792224" cy="208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Grew up in North Carolina. Worked on a tobacco farm. Cheered at her high school. Smoked two packs a day.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2414016" y="1682496"/>
            <a:ext cx="1975104" cy="2743200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2414016" y="1682496"/>
            <a:ext cx="1975104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2505456" y="1810512"/>
            <a:ext cx="1792224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DIAGNOSIS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2505456" y="2121408"/>
            <a:ext cx="1792224" cy="208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At 40, developed oral and throat cancer. Grueling radiation and chemotherapy.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4572000" y="1682496"/>
            <a:ext cx="1975104" cy="2743200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4572000" y="1682496"/>
            <a:ext cx="1975104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4663440" y="1810512"/>
            <a:ext cx="1792224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MESSAGE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4663440" y="2121408"/>
            <a:ext cx="1792224" cy="208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Volunteered to tell her story in CDC's Tips from Former Smokers campaign. Fierce and funny — credible in a way no official could be.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6729984" y="1682496"/>
            <a:ext cx="1975104" cy="2743200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/>
          <p:nvPr/>
        </p:nvSpPr>
        <p:spPr>
          <a:xfrm>
            <a:off x="6729984" y="1682496"/>
            <a:ext cx="1975104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6821424" y="1810512"/>
            <a:ext cx="1792224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IMPACT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6821424" y="2121408"/>
            <a:ext cx="1792224" cy="208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day before she died, at 53, she insisted on filming a final message. Her story helped tens of thousands quit.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256032" y="4502172"/>
            <a:ext cx="84124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600"/>
              <a:buFont typeface="Calibri"/>
              <a:buNone/>
            </a:pPr>
            <a:r>
              <a:rPr lang="en-US" sz="1600" i="1" dirty="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Research shows graphic personal testimonials motivate cessation more than showing death or abstract health benefits.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Right Messenger: Christian Nwigwe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/>
          <p:nvPr/>
        </p:nvSpPr>
        <p:spPr>
          <a:xfrm>
            <a:off x="256032" y="1078992"/>
            <a:ext cx="530352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/>
          <p:nvPr/>
        </p:nvSpPr>
        <p:spPr>
          <a:xfrm>
            <a:off x="256032" y="1078992"/>
            <a:ext cx="530352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Trust crossed barriers that information could not.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256032" y="1536192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256032" y="1682496"/>
            <a:ext cx="4059936" cy="2578608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402336" y="1755648"/>
            <a:ext cx="3767328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WHAT FAILED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402336" y="2084832"/>
            <a:ext cx="3767328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physician — with passable Spanish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402336" y="2560320"/>
            <a:ext cx="3767328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Medical credentials and authority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402336" y="3035808"/>
            <a:ext cx="3767328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Accurate clinical information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402336" y="3511296"/>
            <a:ext cx="3767328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Explanation of why treatment mattered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4572000" y="1682496"/>
            <a:ext cx="4059936" cy="2578608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4718304" y="1755648"/>
            <a:ext cx="3767328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WHAT WORKED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4718304" y="2084832"/>
            <a:ext cx="3767328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Nwigwe — Nigerian-born, no Spanish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4718304" y="2560320"/>
            <a:ext cx="3767328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Former salesman, TB outreach worker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4718304" y="3035808"/>
            <a:ext cx="3767328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No common language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4718304" y="3511296"/>
            <a:ext cx="3767328" cy="438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Char char="•"/>
            </a:pPr>
            <a:r>
              <a:rPr lang="en-US" sz="17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Deep caring, consistency — provided lunch, week after week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/>
          <p:nvPr/>
        </p:nvSpPr>
        <p:spPr>
          <a:xfrm>
            <a:off x="256032" y="4389120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After nine months, Jorge was cured. The trust Nwigwe built was itself the intervention.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7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7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7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Three Ways to Communicate Effectively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/>
          <p:nvPr/>
        </p:nvSpPr>
        <p:spPr>
          <a:xfrm>
            <a:off x="256032" y="106070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/>
          <p:nvPr/>
        </p:nvSpPr>
        <p:spPr>
          <a:xfrm>
            <a:off x="256032" y="1170432"/>
            <a:ext cx="2670048" cy="34381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7"/>
          <p:cNvSpPr/>
          <p:nvPr/>
        </p:nvSpPr>
        <p:spPr>
          <a:xfrm>
            <a:off x="1380744" y="1261872"/>
            <a:ext cx="420624" cy="420624"/>
          </a:xfrm>
          <a:prstGeom prst="ellipse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1380744" y="1261872"/>
            <a:ext cx="420624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365760" y="1773936"/>
            <a:ext cx="245059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Right Message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7"/>
          <p:cNvSpPr/>
          <p:nvPr/>
        </p:nvSpPr>
        <p:spPr>
          <a:xfrm>
            <a:off x="365760" y="2304288"/>
            <a:ext cx="2450592" cy="210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500"/>
              <a:buFont typeface="Calibri"/>
              <a:buNone/>
            </a:pPr>
            <a:r>
              <a:rPr lang="en-US" sz="15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Simple, true, actionable. "Ebola is real" succeeded where accurate but counterproductive messages failed — because it created a basis for cooperation.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7"/>
          <p:cNvSpPr/>
          <p:nvPr/>
        </p:nvSpPr>
        <p:spPr>
          <a:xfrm>
            <a:off x="3145536" y="1170432"/>
            <a:ext cx="2670048" cy="34381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7"/>
          <p:cNvSpPr/>
          <p:nvPr/>
        </p:nvSpPr>
        <p:spPr>
          <a:xfrm>
            <a:off x="4270248" y="1261872"/>
            <a:ext cx="420624" cy="420624"/>
          </a:xfrm>
          <a:prstGeom prst="ellipse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/>
          <p:nvPr/>
        </p:nvSpPr>
        <p:spPr>
          <a:xfrm>
            <a:off x="4270248" y="1261872"/>
            <a:ext cx="420624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3255264" y="1773936"/>
            <a:ext cx="245059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Right Messenger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7"/>
          <p:cNvSpPr/>
          <p:nvPr/>
        </p:nvSpPr>
        <p:spPr>
          <a:xfrm>
            <a:off x="3255264" y="2304288"/>
            <a:ext cx="2450592" cy="210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500"/>
              <a:buFont typeface="Calibri"/>
              <a:buNone/>
            </a:pPr>
            <a:r>
              <a:rPr lang="en-US" sz="15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Trusted community leaders, not outside experts. Terrie Hall and Christian Nwigwe show that the right messenger's credibility often comes from shared experience, not credentials.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6035040" y="1170432"/>
            <a:ext cx="2670048" cy="34381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7159752" y="1261872"/>
            <a:ext cx="420624" cy="420624"/>
          </a:xfrm>
          <a:prstGeom prst="ellipse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7"/>
          <p:cNvSpPr/>
          <p:nvPr/>
        </p:nvSpPr>
        <p:spPr>
          <a:xfrm>
            <a:off x="7159752" y="1261872"/>
            <a:ext cx="420624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7"/>
          <p:cNvSpPr/>
          <p:nvPr/>
        </p:nvSpPr>
        <p:spPr>
          <a:xfrm>
            <a:off x="6144768" y="1773936"/>
            <a:ext cx="245059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Right Audience — and Evolve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7"/>
          <p:cNvSpPr/>
          <p:nvPr/>
        </p:nvSpPr>
        <p:spPr>
          <a:xfrm>
            <a:off x="6144768" y="2304288"/>
            <a:ext cx="2450592" cy="210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500"/>
              <a:buFont typeface="Calibri"/>
              <a:buNone/>
            </a:pPr>
            <a:r>
              <a:rPr lang="en-US" sz="15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Perceptions change. "Is Ebola real?" becomes "Will the treatment unit kill me?" becomes "Will you protect my family?" The strategy must track changes with the same discipline as epidemiological data.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>
            <a:off x="256032" y="4663440"/>
            <a:ext cx="841248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 i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Communication is not support for a public health intervention. Communication is the intervention.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8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8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8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8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8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8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8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8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8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None/>
            </a:pPr>
            <a:r>
              <a:rPr lang="en-US" sz="2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Questions 1–2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8"/>
          <p:cNvSpPr/>
          <p:nvPr/>
        </p:nvSpPr>
        <p:spPr>
          <a:xfrm>
            <a:off x="256032" y="111556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400"/>
              <a:buFont typeface="Calibri"/>
              <a:buNone/>
            </a:pPr>
            <a:r>
              <a:rPr lang="en-US" sz="34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Accuracy and the Right Message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8"/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8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Both early Ebola messages — “don’t eat bushmeat” and “Ebola cannot be cured” — were factually accurate. Why did they make the epidemic worse?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8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does this reveal about the relationship between accuracy and effective public health communication?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8"/>
          <p:cNvSpPr/>
          <p:nvPr/>
        </p:nvSpPr>
        <p:spPr>
          <a:xfrm>
            <a:off x="347472" y="3675888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principles does “Ebola is real” illustrate that the earlier messages violated?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9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9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9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COMMUNICATE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9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9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9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9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9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9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9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9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9"/>
          <p:cNvSpPr/>
          <p:nvPr/>
        </p:nvSpPr>
        <p:spPr>
          <a:xfrm>
            <a:off x="256032" y="713232"/>
            <a:ext cx="1572768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None/>
            </a:pPr>
            <a:r>
              <a:rPr lang="en-US" sz="20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Question 3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/>
          <p:cNvSpPr/>
          <p:nvPr/>
        </p:nvSpPr>
        <p:spPr>
          <a:xfrm>
            <a:off x="256032" y="111556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400"/>
              <a:buFont typeface="Calibri"/>
              <a:buNone/>
            </a:pPr>
            <a:r>
              <a:rPr lang="en-US" sz="34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Right Messenger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9"/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9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Terrie Hall and Christian Nwigwe succeeded as messengers for very different audiences. What made each effective?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9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do their examples suggest about who carries credibility — and why?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9"/>
          <p:cNvSpPr/>
          <p:nvPr/>
        </p:nvSpPr>
        <p:spPr>
          <a:xfrm>
            <a:off x="347472" y="3675888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are the implications for how public health programs should identify and support their messengers?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719744DB93641A8403A60BF24F6D2" ma:contentTypeVersion="15" ma:contentTypeDescription="Create a new document." ma:contentTypeScope="" ma:versionID="5f36845b1f1627a778cdf16d10f379a3">
  <xsd:schema xmlns:xsd="http://www.w3.org/2001/XMLSchema" xmlns:xs="http://www.w3.org/2001/XMLSchema" xmlns:p="http://schemas.microsoft.com/office/2006/metadata/properties" xmlns:ns2="89c6c834-5500-4d34-8d4a-2e90563177f5" xmlns:ns3="8cc82467-8cb5-4206-ba7c-5e39ccabeebb" targetNamespace="http://schemas.microsoft.com/office/2006/metadata/properties" ma:root="true" ma:fieldsID="da4900190a686e0e4816f311ebe1f90b" ns2:_="" ns3:_="">
    <xsd:import namespace="89c6c834-5500-4d34-8d4a-2e90563177f5"/>
    <xsd:import namespace="8cc82467-8cb5-4206-ba7c-5e39ccabee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c6c834-5500-4d34-8d4a-2e90563177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2f55c54-333a-4ed3-a999-6f0836af51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82467-8cb5-4206-ba7c-5e39ccabeeb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c6c834-5500-4d34-8d4a-2e90563177f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9CAEBBF-6C9D-49A3-B7E8-D65030C898F0}"/>
</file>

<file path=customXml/itemProps2.xml><?xml version="1.0" encoding="utf-8"?>
<ds:datastoreItem xmlns:ds="http://schemas.openxmlformats.org/officeDocument/2006/customXml" ds:itemID="{C47BE886-4EF9-4BE7-AF9C-5634EAD32F9F}"/>
</file>

<file path=customXml/itemProps3.xml><?xml version="1.0" encoding="utf-8"?>
<ds:datastoreItem xmlns:ds="http://schemas.openxmlformats.org/officeDocument/2006/customXml" ds:itemID="{A886513F-CBC0-4EC4-8858-42BA2CAAF52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1257</Words>
  <Application>Microsoft Macintosh PowerPoint</Application>
  <PresentationFormat>On-screen Show (16:9)</PresentationFormat>
  <Paragraphs>161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PptxGenJS</dc:creator>
  <cp:lastModifiedBy>Cecilia Crews</cp:lastModifiedBy>
  <cp:revision>1</cp:revision>
  <dcterms:created xsi:type="dcterms:W3CDTF">2026-02-28T15:33:03Z</dcterms:created>
  <dcterms:modified xsi:type="dcterms:W3CDTF">2026-03-16T20:43:19Z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2026-02-28T15:37:40Z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762de5b4-45da-4234-a5e1-ee3e978f8a57</vt:lpwstr>
  </property>
  <property fmtid="{D5CDD505-2E9C-101B-9397-08002B2CF9AE}" pid="7" name="MSIP_Label_defa4170-0d19-0005-0004-bc88714345d2_ActionId">
    <vt:lpwstr>daf87c78-fe57-40b3-bc10-15c05c202572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  <property fmtid="{D5CDD505-2E9C-101B-9397-08002B2CF9AE}" pid="10" name="ContentTypeId">
    <vt:lpwstr>0x010100C15719744DB93641A8403A60BF24F6D2</vt:lpwstr>
  </property>
</Properties>
</file>